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 id="272" r:id="rId3"/>
    <p:sldId id="258" r:id="rId4"/>
    <p:sldId id="259" r:id="rId5"/>
    <p:sldId id="260" r:id="rId6"/>
    <p:sldId id="261" r:id="rId7"/>
    <p:sldId id="266" r:id="rId8"/>
    <p:sldId id="267" r:id="rId9"/>
    <p:sldId id="268" r:id="rId10"/>
    <p:sldId id="276" r:id="rId11"/>
    <p:sldId id="277" r:id="rId12"/>
    <p:sldId id="278" r:id="rId13"/>
    <p:sldId id="279" r:id="rId14"/>
    <p:sldId id="280" r:id="rId15"/>
    <p:sldId id="295" r:id="rId16"/>
    <p:sldId id="296" r:id="rId17"/>
    <p:sldId id="297" r:id="rId18"/>
    <p:sldId id="298" r:id="rId19"/>
    <p:sldId id="288" r:id="rId20"/>
    <p:sldId id="289" r:id="rId21"/>
    <p:sldId id="290" r:id="rId22"/>
    <p:sldId id="291" r:id="rId23"/>
    <p:sldId id="292" r:id="rId24"/>
    <p:sldId id="281" r:id="rId25"/>
    <p:sldId id="282" r:id="rId26"/>
    <p:sldId id="283" r:id="rId27"/>
    <p:sldId id="284" r:id="rId28"/>
    <p:sldId id="285" r:id="rId29"/>
    <p:sldId id="300" r:id="rId30"/>
    <p:sldId id="301" r:id="rId31"/>
    <p:sldId id="302" r:id="rId32"/>
    <p:sldId id="303" r:id="rId33"/>
    <p:sldId id="304" r:id="rId34"/>
    <p:sldId id="306" r:id="rId35"/>
    <p:sldId id="307" r:id="rId36"/>
    <p:sldId id="308" r:id="rId37"/>
    <p:sldId id="309" r:id="rId3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831" autoAdjust="0"/>
  </p:normalViewPr>
  <p:slideViewPr>
    <p:cSldViewPr snapToGrid="0">
      <p:cViewPr>
        <p:scale>
          <a:sx n="76" d="100"/>
          <a:sy n="76" d="100"/>
        </p:scale>
        <p:origin x="-480" y="1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20FFFF5C-6AFF-47CC-9829-083ADB39217C}" type="datetimeFigureOut">
              <a:rPr lang="ru-RU" smtClean="0"/>
              <a:t>14.03.2019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C900625-A86B-450C-94C2-86239706FE29}" type="slidenum">
              <a:rPr lang="ru-RU" smtClean="0"/>
              <a:t>‹#›</a:t>
            </a:fld>
            <a:endParaRPr lang="ru-RU"/>
          </a:p>
        </p:txBody>
      </p:sp>
    </p:spTree>
    <p:extLst>
      <p:ext uri="{BB962C8B-B14F-4D97-AF65-F5344CB8AC3E}">
        <p14:creationId xmlns:p14="http://schemas.microsoft.com/office/powerpoint/2010/main" val="33196683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0FFFF5C-6AFF-47CC-9829-083ADB39217C}" type="datetimeFigureOut">
              <a:rPr lang="ru-RU" smtClean="0"/>
              <a:t>14.03.2019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C900625-A86B-450C-94C2-86239706FE29}" type="slidenum">
              <a:rPr lang="ru-RU" smtClean="0"/>
              <a:t>‹#›</a:t>
            </a:fld>
            <a:endParaRPr lang="ru-RU"/>
          </a:p>
        </p:txBody>
      </p:sp>
    </p:spTree>
    <p:extLst>
      <p:ext uri="{BB962C8B-B14F-4D97-AF65-F5344CB8AC3E}">
        <p14:creationId xmlns:p14="http://schemas.microsoft.com/office/powerpoint/2010/main" val="1269622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0FFFF5C-6AFF-47CC-9829-083ADB39217C}" type="datetimeFigureOut">
              <a:rPr lang="ru-RU" smtClean="0"/>
              <a:t>14.03.2019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C900625-A86B-450C-94C2-86239706FE29}" type="slidenum">
              <a:rPr lang="ru-RU" smtClean="0"/>
              <a:t>‹#›</a:t>
            </a:fld>
            <a:endParaRPr lang="ru-RU"/>
          </a:p>
        </p:txBody>
      </p:sp>
    </p:spTree>
    <p:extLst>
      <p:ext uri="{BB962C8B-B14F-4D97-AF65-F5344CB8AC3E}">
        <p14:creationId xmlns:p14="http://schemas.microsoft.com/office/powerpoint/2010/main" val="1182726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20FFFF5C-6AFF-47CC-9829-083ADB39217C}" type="datetimeFigureOut">
              <a:rPr lang="ru-RU" smtClean="0"/>
              <a:t>14.03.2019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C900625-A86B-450C-94C2-86239706FE29}" type="slidenum">
              <a:rPr lang="ru-RU" smtClean="0"/>
              <a:t>‹#›</a:t>
            </a:fld>
            <a:endParaRPr lang="ru-RU"/>
          </a:p>
        </p:txBody>
      </p:sp>
    </p:spTree>
    <p:extLst>
      <p:ext uri="{BB962C8B-B14F-4D97-AF65-F5344CB8AC3E}">
        <p14:creationId xmlns:p14="http://schemas.microsoft.com/office/powerpoint/2010/main" val="2304261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0FFFF5C-6AFF-47CC-9829-083ADB39217C}" type="datetimeFigureOut">
              <a:rPr lang="ru-RU" smtClean="0"/>
              <a:t>14.03.2019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C900625-A86B-450C-94C2-86239706FE29}" type="slidenum">
              <a:rPr lang="ru-RU" smtClean="0"/>
              <a:t>‹#›</a:t>
            </a:fld>
            <a:endParaRPr lang="ru-RU"/>
          </a:p>
        </p:txBody>
      </p:sp>
    </p:spTree>
    <p:extLst>
      <p:ext uri="{BB962C8B-B14F-4D97-AF65-F5344CB8AC3E}">
        <p14:creationId xmlns:p14="http://schemas.microsoft.com/office/powerpoint/2010/main" val="39091535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20FFFF5C-6AFF-47CC-9829-083ADB39217C}" type="datetimeFigureOut">
              <a:rPr lang="ru-RU" smtClean="0"/>
              <a:t>14.03.2019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C900625-A86B-450C-94C2-86239706FE29}" type="slidenum">
              <a:rPr lang="ru-RU" smtClean="0"/>
              <a:t>‹#›</a:t>
            </a:fld>
            <a:endParaRPr lang="ru-RU"/>
          </a:p>
        </p:txBody>
      </p:sp>
    </p:spTree>
    <p:extLst>
      <p:ext uri="{BB962C8B-B14F-4D97-AF65-F5344CB8AC3E}">
        <p14:creationId xmlns:p14="http://schemas.microsoft.com/office/powerpoint/2010/main" val="4170707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0FFFF5C-6AFF-47CC-9829-083ADB39217C}" type="datetimeFigureOut">
              <a:rPr lang="ru-RU" smtClean="0"/>
              <a:t>14.03.2019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C900625-A86B-450C-94C2-86239706FE29}" type="slidenum">
              <a:rPr lang="ru-RU" smtClean="0"/>
              <a:t>‹#›</a:t>
            </a:fld>
            <a:endParaRPr lang="ru-RU"/>
          </a:p>
        </p:txBody>
      </p:sp>
    </p:spTree>
    <p:extLst>
      <p:ext uri="{BB962C8B-B14F-4D97-AF65-F5344CB8AC3E}">
        <p14:creationId xmlns:p14="http://schemas.microsoft.com/office/powerpoint/2010/main" val="1638748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20FFFF5C-6AFF-47CC-9829-083ADB39217C}" type="datetimeFigureOut">
              <a:rPr lang="ru-RU" smtClean="0"/>
              <a:t>14.03.2019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C900625-A86B-450C-94C2-86239706FE29}" type="slidenum">
              <a:rPr lang="ru-RU" smtClean="0"/>
              <a:t>‹#›</a:t>
            </a:fld>
            <a:endParaRPr lang="ru-RU"/>
          </a:p>
        </p:txBody>
      </p:sp>
    </p:spTree>
    <p:extLst>
      <p:ext uri="{BB962C8B-B14F-4D97-AF65-F5344CB8AC3E}">
        <p14:creationId xmlns:p14="http://schemas.microsoft.com/office/powerpoint/2010/main" val="41133075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20FFFF5C-6AFF-47CC-9829-083ADB39217C}" type="datetimeFigureOut">
              <a:rPr lang="ru-RU" smtClean="0"/>
              <a:t>14.03.2019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C900625-A86B-450C-94C2-86239706FE29}" type="slidenum">
              <a:rPr lang="ru-RU" smtClean="0"/>
              <a:t>‹#›</a:t>
            </a:fld>
            <a:endParaRPr lang="ru-RU"/>
          </a:p>
        </p:txBody>
      </p:sp>
    </p:spTree>
    <p:extLst>
      <p:ext uri="{BB962C8B-B14F-4D97-AF65-F5344CB8AC3E}">
        <p14:creationId xmlns:p14="http://schemas.microsoft.com/office/powerpoint/2010/main" val="4017689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0FFFF5C-6AFF-47CC-9829-083ADB39217C}" type="datetimeFigureOut">
              <a:rPr lang="ru-RU" smtClean="0"/>
              <a:t>14.03.2019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C900625-A86B-450C-94C2-86239706FE29}" type="slidenum">
              <a:rPr lang="ru-RU" smtClean="0"/>
              <a:t>‹#›</a:t>
            </a:fld>
            <a:endParaRPr lang="ru-RU"/>
          </a:p>
        </p:txBody>
      </p:sp>
    </p:spTree>
    <p:extLst>
      <p:ext uri="{BB962C8B-B14F-4D97-AF65-F5344CB8AC3E}">
        <p14:creationId xmlns:p14="http://schemas.microsoft.com/office/powerpoint/2010/main" val="2339869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0FFFF5C-6AFF-47CC-9829-083ADB39217C}" type="datetimeFigureOut">
              <a:rPr lang="ru-RU" smtClean="0"/>
              <a:t>14.03.2019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C900625-A86B-450C-94C2-86239706FE29}" type="slidenum">
              <a:rPr lang="ru-RU" smtClean="0"/>
              <a:t>‹#›</a:t>
            </a:fld>
            <a:endParaRPr lang="ru-RU"/>
          </a:p>
        </p:txBody>
      </p:sp>
    </p:spTree>
    <p:extLst>
      <p:ext uri="{BB962C8B-B14F-4D97-AF65-F5344CB8AC3E}">
        <p14:creationId xmlns:p14="http://schemas.microsoft.com/office/powerpoint/2010/main" val="254039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FFFF5C-6AFF-47CC-9829-083ADB39217C}" type="datetimeFigureOut">
              <a:rPr lang="ru-RU" smtClean="0"/>
              <a:t>14.03.2019</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900625-A86B-450C-94C2-86239706FE29}" type="slidenum">
              <a:rPr lang="ru-RU" smtClean="0"/>
              <a:t>‹#›</a:t>
            </a:fld>
            <a:endParaRPr lang="ru-RU"/>
          </a:p>
        </p:txBody>
      </p:sp>
    </p:spTree>
    <p:extLst>
      <p:ext uri="{BB962C8B-B14F-4D97-AF65-F5344CB8AC3E}">
        <p14:creationId xmlns:p14="http://schemas.microsoft.com/office/powerpoint/2010/main" val="11283770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files.amperka.ru/datasheets/l293d.pdf"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gif"/><Relationship Id="rId1" Type="http://schemas.openxmlformats.org/officeDocument/2006/relationships/slideLayout" Target="../slideLayouts/slideLayout3.xml"/><Relationship Id="rId4" Type="http://schemas.openxmlformats.org/officeDocument/2006/relationships/image" Target="../media/image42.jpeg"/></Relationships>
</file>

<file path=ppt/slides/_rels/slide3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92011" y="836712"/>
            <a:ext cx="5568619" cy="2088232"/>
          </a:xfrm>
        </p:spPr>
        <p:txBody>
          <a:bodyPr>
            <a:normAutofit fontScale="90000"/>
          </a:bodyPr>
          <a:lstStyle/>
          <a:p>
            <a:pPr marL="182880"/>
            <a:r>
              <a:rPr lang="ru-RU" sz="36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ru-RU" sz="36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ru-RU" sz="36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ru-RU" sz="36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ru-RU" sz="36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ru-RU" sz="36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ru-RU" sz="36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ru-RU" sz="36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ru-RU" sz="36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ru-RU" sz="36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ru-RU" dirty="0" smtClean="0"/>
              <a:t/>
            </a:r>
            <a:br>
              <a:rPr lang="ru-RU" dirty="0" smtClean="0"/>
            </a:br>
            <a:r>
              <a:rPr lang="en-US" sz="4000"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Mega 2560 c USB </a:t>
            </a:r>
            <a:r>
              <a:rPr lang="ru-RU" sz="4000"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кабелем</a:t>
            </a:r>
            <a:r>
              <a:rPr lang="ru-RU" dirty="0"/>
              <a:t/>
            </a:r>
            <a:br>
              <a:rPr lang="ru-RU" dirty="0"/>
            </a:br>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360" y="476672"/>
            <a:ext cx="5664629" cy="2808312"/>
          </a:xfrm>
          <a:prstGeom prst="rect">
            <a:avLst/>
          </a:prstGeom>
        </p:spPr>
      </p:pic>
      <p:sp>
        <p:nvSpPr>
          <p:cNvPr id="8" name="TextBox 7"/>
          <p:cNvSpPr txBox="1"/>
          <p:nvPr/>
        </p:nvSpPr>
        <p:spPr>
          <a:xfrm>
            <a:off x="662575" y="3573017"/>
            <a:ext cx="11425269" cy="1938992"/>
          </a:xfrm>
          <a:prstGeom prst="rect">
            <a:avLst/>
          </a:prstGeom>
          <a:noFill/>
        </p:spPr>
        <p:txBody>
          <a:bodyPr wrap="square" rtlCol="0">
            <a:spAutoFit/>
          </a:bodyPr>
          <a:lstStyle/>
          <a:p>
            <a:r>
              <a:rPr lang="ru-RU" sz="2000" i="1" dirty="0" smtClean="0">
                <a:latin typeface="Times New Roman" panose="02020603050405020304" pitchFamily="18" charset="0"/>
                <a:cs typeface="Times New Roman" panose="02020603050405020304" pitchFamily="18" charset="0"/>
              </a:rPr>
              <a:t>Микроконтроллерная плата с </a:t>
            </a:r>
            <a:r>
              <a:rPr lang="en-US" sz="2000" i="1" dirty="0" smtClean="0">
                <a:latin typeface="Times New Roman" panose="02020603050405020304" pitchFamily="18" charset="0"/>
                <a:cs typeface="Times New Roman" panose="02020603050405020304" pitchFamily="18" charset="0"/>
              </a:rPr>
              <a:t>USB </a:t>
            </a:r>
            <a:r>
              <a:rPr lang="ru-RU" sz="2000" i="1" dirty="0" smtClean="0">
                <a:latin typeface="Times New Roman" panose="02020603050405020304" pitchFamily="18" charset="0"/>
                <a:cs typeface="Times New Roman" panose="02020603050405020304" pitchFamily="18" charset="0"/>
              </a:rPr>
              <a:t> кабелем.</a:t>
            </a:r>
            <a:r>
              <a:rPr lang="ru-RU" sz="2000" i="1" dirty="0">
                <a:latin typeface="Times New Roman" panose="02020603050405020304" pitchFamily="18" charset="0"/>
                <a:cs typeface="Times New Roman" panose="02020603050405020304" pitchFamily="18" charset="0"/>
              </a:rPr>
              <a:t> </a:t>
            </a:r>
            <a:r>
              <a:rPr lang="ru-RU" sz="2000" i="1" dirty="0" smtClean="0">
                <a:latin typeface="Times New Roman" panose="02020603050405020304" pitchFamily="18" charset="0"/>
                <a:cs typeface="Times New Roman" panose="02020603050405020304" pitchFamily="18" charset="0"/>
              </a:rPr>
              <a:t>Дает возможность </a:t>
            </a:r>
            <a:r>
              <a:rPr lang="ru-RU" sz="2000" i="1" dirty="0">
                <a:latin typeface="Times New Roman" panose="02020603050405020304" pitchFamily="18" charset="0"/>
                <a:cs typeface="Times New Roman" panose="02020603050405020304" pitchFamily="18" charset="0"/>
              </a:rPr>
              <a:t>сделать по-настоящему большую и сложную микроконтроллерную </a:t>
            </a:r>
            <a:r>
              <a:rPr lang="ru-RU" sz="2000" i="1" dirty="0" smtClean="0">
                <a:latin typeface="Times New Roman" panose="02020603050405020304" pitchFamily="18" charset="0"/>
                <a:cs typeface="Times New Roman" panose="02020603050405020304" pitchFamily="18" charset="0"/>
              </a:rPr>
              <a:t>систему другими словами мозг </a:t>
            </a:r>
            <a:r>
              <a:rPr lang="ru-RU" sz="2000" i="1" dirty="0" err="1" smtClean="0">
                <a:latin typeface="Times New Roman" panose="02020603050405020304" pitchFamily="18" charset="0"/>
                <a:cs typeface="Times New Roman" panose="02020603050405020304" pitchFamily="18" charset="0"/>
              </a:rPr>
              <a:t>ардуины</a:t>
            </a:r>
            <a:r>
              <a:rPr lang="ru-RU" sz="2000" i="1" dirty="0" smtClean="0">
                <a:latin typeface="Times New Roman" panose="02020603050405020304" pitchFamily="18" charset="0"/>
                <a:cs typeface="Times New Roman" panose="02020603050405020304" pitchFamily="18" charset="0"/>
              </a:rPr>
              <a:t>. </a:t>
            </a:r>
            <a:r>
              <a:rPr lang="ru-RU" sz="2000" i="1" dirty="0">
                <a:latin typeface="Times New Roman" panose="02020603050405020304" pitchFamily="18" charset="0"/>
                <a:cs typeface="Times New Roman" panose="02020603050405020304" pitchFamily="18" charset="0"/>
              </a:rPr>
              <a:t>Она имеет 54 порта ввода вывода, 15 из которых могут работать, как источник ШИМ сигнала, для плавного регулирования мощности, тока, скорости, яркости, в общем, всего, что можно регулировать с помощью широтно-импульсной модуляции, плюс к этому 16 аналоговых портов могут обрабатывать сигналы с датчиков, использоваться, как цифровой выход</a:t>
            </a:r>
            <a:r>
              <a:rPr lang="ru-RU" sz="2000" i="1" dirty="0" smtClean="0">
                <a:latin typeface="Times New Roman" panose="02020603050405020304" pitchFamily="18" charset="0"/>
                <a:cs typeface="Times New Roman" panose="02020603050405020304" pitchFamily="18" charset="0"/>
              </a:rPr>
              <a:t> .</a:t>
            </a:r>
            <a:endParaRPr lang="ru-RU" sz="2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3818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ae01.alicdn.com/kf/HTB186OzNVXXXXbPaXXXq6xXFXXXW/High-Quality-1-Channel-5V-Relay-Module-Shield-for-Arduino-uno-1280-2560-ARM-PIC-AV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40" y="-459432"/>
            <a:ext cx="8751000" cy="476063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27381" y="4301207"/>
            <a:ext cx="10945216" cy="1477328"/>
          </a:xfrm>
          <a:prstGeom prst="rect">
            <a:avLst/>
          </a:prstGeom>
          <a:noFill/>
        </p:spPr>
        <p:txBody>
          <a:bodyPr wrap="square" rtlCol="0">
            <a:spAutoFit/>
          </a:bodyPr>
          <a:lstStyle/>
          <a:p>
            <a:pPr algn="just"/>
            <a:r>
              <a:rPr lang="en-US"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Реле </a:t>
            </a:r>
            <a:r>
              <a:rPr lang="ru-RU" dirty="0">
                <a:latin typeface="Times New Roman" panose="02020603050405020304" pitchFamily="18" charset="0"/>
                <a:cs typeface="Times New Roman" panose="02020603050405020304" pitchFamily="18" charset="0"/>
              </a:rPr>
              <a:t>– это шлюз, который позволяет соединить вместе электрические цепи с совершенно разными параметрами. Реле в </a:t>
            </a:r>
            <a:r>
              <a:rPr lang="ru-RU" dirty="0" err="1">
                <a:latin typeface="Times New Roman" panose="02020603050405020304" pitchFamily="18" charset="0"/>
                <a:cs typeface="Times New Roman" panose="02020603050405020304" pitchFamily="18" charset="0"/>
              </a:rPr>
              <a:t>ардуино</a:t>
            </a:r>
            <a:r>
              <a:rPr lang="ru-RU" dirty="0">
                <a:latin typeface="Times New Roman" panose="02020603050405020304" pitchFamily="18" charset="0"/>
                <a:cs typeface="Times New Roman" panose="02020603050405020304" pitchFamily="18" charset="0"/>
              </a:rPr>
              <a:t> включает или выключает внешние устройства, определенным образом замыкая или размыкая отдельную электрическую сеть, в которую они подключены. С помощью </a:t>
            </a:r>
            <a:r>
              <a:rPr lang="ru-RU" dirty="0" err="1">
                <a:latin typeface="Times New Roman" panose="02020603050405020304" pitchFamily="18" charset="0"/>
                <a:cs typeface="Times New Roman" panose="02020603050405020304" pitchFamily="18" charset="0"/>
              </a:rPr>
              <a:t>ардуино</a:t>
            </a:r>
            <a:r>
              <a:rPr lang="ru-RU" dirty="0">
                <a:latin typeface="Times New Roman" panose="02020603050405020304" pitchFamily="18" charset="0"/>
                <a:cs typeface="Times New Roman" panose="02020603050405020304" pitchFamily="18" charset="0"/>
              </a:rPr>
              <a:t> и реле мы  управляем процессом включения или выключения так же, как включаем или выключаем свет дома – подавая команду на замыкание или размыкание. </a:t>
            </a:r>
          </a:p>
        </p:txBody>
      </p:sp>
      <p:sp>
        <p:nvSpPr>
          <p:cNvPr id="10" name="TextBox 9"/>
          <p:cNvSpPr txBox="1"/>
          <p:nvPr/>
        </p:nvSpPr>
        <p:spPr>
          <a:xfrm>
            <a:off x="9052195" y="1196753"/>
            <a:ext cx="2612424" cy="646331"/>
          </a:xfrm>
          <a:prstGeom prst="rect">
            <a:avLst/>
          </a:prstGeom>
          <a:noFill/>
        </p:spPr>
        <p:txBody>
          <a:bodyPr wrap="square" rtlCol="0">
            <a:spAutoFit/>
          </a:bodyPr>
          <a:lstStyle/>
          <a:p>
            <a:r>
              <a:rPr lang="ru-RU" sz="3600" dirty="0" smtClean="0">
                <a:solidFill>
                  <a:srgbClr val="C00000"/>
                </a:solidFill>
              </a:rPr>
              <a:t>Реле </a:t>
            </a:r>
            <a:endParaRPr lang="ru-RU" sz="3600" dirty="0">
              <a:solidFill>
                <a:srgbClr val="C00000"/>
              </a:solidFill>
            </a:endParaRPr>
          </a:p>
        </p:txBody>
      </p:sp>
    </p:spTree>
    <p:extLst>
      <p:ext uri="{BB962C8B-B14F-4D97-AF65-F5344CB8AC3E}">
        <p14:creationId xmlns:p14="http://schemas.microsoft.com/office/powerpoint/2010/main" val="22271901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595443"/>
            <a:ext cx="12192000" cy="936104"/>
          </a:xfrm>
          <a:prstGeom prst="rect">
            <a:avLst/>
          </a:prstGeom>
        </p:spPr>
        <p:txBody>
          <a:bodyPr>
            <a:noAutofit/>
          </a:bodyPr>
          <a:lstStyle/>
          <a:p>
            <a:pPr algn="just"/>
            <a:endParaRPr lang="ru-RU" dirty="0" smtClean="0">
              <a:solidFill>
                <a:schemeClr val="tx1"/>
              </a:solidFill>
              <a:latin typeface="Times New Roman" panose="02020603050405020304" pitchFamily="18" charset="0"/>
              <a:cs typeface="Times New Roman" panose="02020603050405020304" pitchFamily="18" charset="0"/>
            </a:endParaRPr>
          </a:p>
          <a:p>
            <a:pPr algn="just"/>
            <a:endParaRPr lang="ru-RU" dirty="0">
              <a:solidFill>
                <a:schemeClr val="tx1"/>
              </a:solidFill>
              <a:latin typeface="Times New Roman" panose="02020603050405020304" pitchFamily="18" charset="0"/>
              <a:cs typeface="Times New Roman" panose="02020603050405020304" pitchFamily="18" charset="0"/>
            </a:endParaRPr>
          </a:p>
          <a:p>
            <a:pPr algn="just"/>
            <a:endParaRPr lang="ru-RU" dirty="0" smtClean="0">
              <a:solidFill>
                <a:schemeClr val="tx1"/>
              </a:solidFill>
              <a:latin typeface="Times New Roman" panose="02020603050405020304" pitchFamily="18" charset="0"/>
              <a:cs typeface="Times New Roman" panose="02020603050405020304" pitchFamily="18" charset="0"/>
            </a:endParaRPr>
          </a:p>
          <a:p>
            <a:pPr algn="just"/>
            <a:endParaRPr lang="ru-RU" dirty="0">
              <a:solidFill>
                <a:schemeClr val="tx1"/>
              </a:solidFill>
              <a:latin typeface="Times New Roman" panose="02020603050405020304" pitchFamily="18" charset="0"/>
              <a:cs typeface="Times New Roman" panose="02020603050405020304" pitchFamily="18" charset="0"/>
            </a:endParaRPr>
          </a:p>
          <a:p>
            <a:pPr algn="just"/>
            <a:r>
              <a:rPr lang="ru-RU" sz="2400" dirty="0" smtClean="0">
                <a:solidFill>
                  <a:schemeClr val="tx1"/>
                </a:solidFill>
                <a:latin typeface="Times New Roman" panose="02020603050405020304" pitchFamily="18" charset="0"/>
                <a:cs typeface="Times New Roman" panose="02020603050405020304" pitchFamily="18" charset="0"/>
              </a:rPr>
              <a:t>Диодсамый </a:t>
            </a:r>
            <a:r>
              <a:rPr lang="ru-RU" sz="2400" dirty="0">
                <a:solidFill>
                  <a:schemeClr val="tx1"/>
                </a:solidFill>
                <a:latin typeface="Times New Roman" panose="02020603050405020304" pitchFamily="18" charset="0"/>
                <a:cs typeface="Times New Roman" panose="02020603050405020304" pitchFamily="18" charset="0"/>
              </a:rPr>
              <a:t>популярный из всех диодов, так как он устанавливается в подавляющем большинстве зарядок телефонов, смартфонов и планшетов. Даже если вы держите в руках зарядное за доллар и внутри нет стабилизации и фильтров помех, без диода она не сможет обойтись.</a:t>
            </a:r>
          </a:p>
          <a:p>
            <a:pPr algn="just"/>
            <a:r>
              <a:rPr lang="ru-RU" sz="2400" dirty="0" smtClean="0">
                <a:solidFill>
                  <a:schemeClr val="tx1"/>
                </a:solidFill>
                <a:latin typeface="Times New Roman" panose="02020603050405020304" pitchFamily="18" charset="0"/>
                <a:cs typeface="Times New Roman" panose="02020603050405020304" pitchFamily="18" charset="0"/>
              </a:rPr>
              <a:t>В </a:t>
            </a:r>
            <a:r>
              <a:rPr lang="ru-RU" sz="2400" dirty="0">
                <a:solidFill>
                  <a:schemeClr val="tx1"/>
                </a:solidFill>
                <a:latin typeface="Times New Roman" panose="02020603050405020304" pitchFamily="18" charset="0"/>
                <a:cs typeface="Times New Roman" panose="02020603050405020304" pitchFamily="18" charset="0"/>
              </a:rPr>
              <a:t>особо дешевых зарядных устройствах используют однополупериодное выпрямление и экономят три из 4-х диодов. Но если мощность блока питания больше одного Ватта, то все таки лучше использовать диодный мост, так как однополярное выпрямление дает намного большие пульсации, такой режим намного более тяжелый для фильтрующих конденсаторов.</a:t>
            </a:r>
          </a:p>
        </p:txBody>
      </p:sp>
      <p:pic>
        <p:nvPicPr>
          <p:cNvPr id="2" name="Рисунок 1"/>
          <p:cNvPicPr>
            <a:picLocks noChangeAspect="1"/>
          </p:cNvPicPr>
          <p:nvPr/>
        </p:nvPicPr>
        <p:blipFill>
          <a:blip r:embed="rId2"/>
          <a:stretch>
            <a:fillRect/>
          </a:stretch>
        </p:blipFill>
        <p:spPr>
          <a:xfrm>
            <a:off x="1523822" y="0"/>
            <a:ext cx="8964666" cy="3717032"/>
          </a:xfrm>
          <a:prstGeom prst="rect">
            <a:avLst/>
          </a:prstGeom>
        </p:spPr>
      </p:pic>
      <p:pic>
        <p:nvPicPr>
          <p:cNvPr id="4" name="Рисунок 3"/>
          <p:cNvPicPr>
            <a:picLocks noChangeAspect="1"/>
          </p:cNvPicPr>
          <p:nvPr/>
        </p:nvPicPr>
        <p:blipFill>
          <a:blip r:embed="rId3"/>
          <a:stretch>
            <a:fillRect/>
          </a:stretch>
        </p:blipFill>
        <p:spPr>
          <a:xfrm>
            <a:off x="0" y="0"/>
            <a:ext cx="7431668" cy="2658086"/>
          </a:xfrm>
          <a:prstGeom prst="rect">
            <a:avLst/>
          </a:prstGeom>
        </p:spPr>
      </p:pic>
    </p:spTree>
    <p:extLst>
      <p:ext uri="{BB962C8B-B14F-4D97-AF65-F5344CB8AC3E}">
        <p14:creationId xmlns:p14="http://schemas.microsoft.com/office/powerpoint/2010/main" val="144806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6152763" y="0"/>
            <a:ext cx="4512502" cy="6800478"/>
          </a:xfrm>
          <a:prstGeom prst="rect">
            <a:avLst/>
          </a:prstGeom>
        </p:spPr>
      </p:pic>
      <p:sp>
        <p:nvSpPr>
          <p:cNvPr id="5" name="Прямоугольник 4"/>
          <p:cNvSpPr/>
          <p:nvPr/>
        </p:nvSpPr>
        <p:spPr>
          <a:xfrm>
            <a:off x="1585102" y="1"/>
            <a:ext cx="4572000" cy="6740307"/>
          </a:xfrm>
          <a:prstGeom prst="rect">
            <a:avLst/>
          </a:prstGeom>
        </p:spPr>
        <p:txBody>
          <a:bodyPr>
            <a:spAutoFit/>
          </a:bodyPr>
          <a:lstStyle/>
          <a:p>
            <a:pPr algn="just"/>
            <a:r>
              <a:rPr lang="ru-RU" dirty="0"/>
              <a:t>-Первый элемент (буква или цифра) указывает исходный полупроводниковый материал, из которого изготовлен диод: Г или 1 — германий* К или 2 — кремний, А или 3 — арсенид галлия, И или 4 — фосфид индия.</a:t>
            </a:r>
          </a:p>
          <a:p>
            <a:pPr algn="just"/>
            <a:r>
              <a:rPr lang="ru-RU" dirty="0"/>
              <a:t>-Второй элемент — буква, показывающая класс или группу диода.</a:t>
            </a:r>
          </a:p>
          <a:p>
            <a:pPr algn="just"/>
            <a:r>
              <a:rPr lang="ru-RU" dirty="0"/>
              <a:t>-Третий элемент — число, определяющее назначение или электрические свойства диода.</a:t>
            </a:r>
          </a:p>
          <a:p>
            <a:pPr algn="just"/>
            <a:r>
              <a:rPr lang="ru-RU" dirty="0"/>
              <a:t>-Четвертый элемент указывает порядковый номер технологической разработки диода и обозначается от А до Я.</a:t>
            </a:r>
          </a:p>
          <a:p>
            <a:pPr algn="just"/>
            <a:r>
              <a:rPr lang="ru-RU" dirty="0"/>
              <a:t>Например:</a:t>
            </a:r>
          </a:p>
          <a:p>
            <a:pPr algn="just"/>
            <a:r>
              <a:rPr lang="ru-RU" dirty="0"/>
              <a:t>диод КД202А расшифровывается: К — материал, кремний, Д — диод выпрямительный, 202 — назначение и номер разработки, А — разновидность;</a:t>
            </a:r>
          </a:p>
          <a:p>
            <a:pPr algn="just"/>
            <a:r>
              <a:rPr lang="ru-RU" dirty="0"/>
              <a:t>2C920 — кремниевый стабилитрон большой мощности разновидности типа А;</a:t>
            </a:r>
          </a:p>
          <a:p>
            <a:pPr algn="just"/>
            <a:r>
              <a:rPr lang="ru-RU" dirty="0"/>
              <a:t>АИ301Б — арсенид галлиевый туннельный диод переключающей разновидности типа Б.</a:t>
            </a:r>
          </a:p>
        </p:txBody>
      </p:sp>
    </p:spTree>
    <p:extLst>
      <p:ext uri="{BB962C8B-B14F-4D97-AF65-F5344CB8AC3E}">
        <p14:creationId xmlns:p14="http://schemas.microsoft.com/office/powerpoint/2010/main" val="617322342"/>
      </p:ext>
    </p:extLst>
  </p:cSld>
  <p:clrMapOvr>
    <a:masterClrMapping/>
  </p:clrMapOvr>
  <p:transition>
    <p:dissolv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94970" y="0"/>
            <a:ext cx="6912768" cy="792088"/>
          </a:xfrm>
        </p:spPr>
        <p:txBody>
          <a:bodyPr/>
          <a:lstStyle/>
          <a:p>
            <a:pPr algn="ctr"/>
            <a:r>
              <a:rPr lang="kk-KZ" dirty="0" smtClean="0"/>
              <a:t>Светодиоды</a:t>
            </a:r>
            <a:r>
              <a:rPr lang="en-US" dirty="0" smtClean="0"/>
              <a:t> </a:t>
            </a:r>
            <a:endParaRPr lang="ru-RU" dirty="0"/>
          </a:p>
        </p:txBody>
      </p:sp>
      <p:pic>
        <p:nvPicPr>
          <p:cNvPr id="5126" name="Picture 6" descr="https://www.exploreembedded.com/blog/wp-content/uploads/img-collections/led-5mm-red/5mm_red_led.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1051" t="2495" r="267" b="3503"/>
          <a:stretch/>
        </p:blipFill>
        <p:spPr bwMode="auto">
          <a:xfrm rot="5400000">
            <a:off x="6254482" y="646200"/>
            <a:ext cx="1481621" cy="20882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3" name="Рисунок 2"/>
          <p:cNvPicPr>
            <a:picLocks noChangeAspect="1"/>
          </p:cNvPicPr>
          <p:nvPr/>
        </p:nvPicPr>
        <p:blipFill>
          <a:blip r:embed="rId3"/>
          <a:stretch>
            <a:fillRect/>
          </a:stretch>
        </p:blipFill>
        <p:spPr>
          <a:xfrm rot="10800000">
            <a:off x="3944934" y="1070256"/>
            <a:ext cx="1617995" cy="1286630"/>
          </a:xfrm>
          <a:prstGeom prst="rect">
            <a:avLst/>
          </a:prstGeom>
        </p:spPr>
      </p:pic>
      <p:pic>
        <p:nvPicPr>
          <p:cNvPr id="4" name="Рисунок 3"/>
          <p:cNvPicPr>
            <a:picLocks noChangeAspect="1"/>
          </p:cNvPicPr>
          <p:nvPr/>
        </p:nvPicPr>
        <p:blipFill>
          <a:blip r:embed="rId4"/>
          <a:stretch>
            <a:fillRect/>
          </a:stretch>
        </p:blipFill>
        <p:spPr>
          <a:xfrm flipH="1">
            <a:off x="2018301" y="902449"/>
            <a:ext cx="1499393" cy="1499393"/>
          </a:xfrm>
          <a:prstGeom prst="rect">
            <a:avLst/>
          </a:prstGeom>
        </p:spPr>
      </p:pic>
      <p:pic>
        <p:nvPicPr>
          <p:cNvPr id="7" name="Рисунок 6"/>
          <p:cNvPicPr>
            <a:picLocks noChangeAspect="1"/>
          </p:cNvPicPr>
          <p:nvPr/>
        </p:nvPicPr>
        <p:blipFill>
          <a:blip r:embed="rId5"/>
          <a:stretch>
            <a:fillRect/>
          </a:stretch>
        </p:blipFill>
        <p:spPr>
          <a:xfrm rot="16200000">
            <a:off x="8725965" y="838761"/>
            <a:ext cx="1207575" cy="1804192"/>
          </a:xfrm>
          <a:prstGeom prst="rect">
            <a:avLst/>
          </a:prstGeom>
        </p:spPr>
      </p:pic>
      <p:sp>
        <p:nvSpPr>
          <p:cNvPr id="8" name="Прямоугольник 7"/>
          <p:cNvSpPr/>
          <p:nvPr/>
        </p:nvSpPr>
        <p:spPr>
          <a:xfrm>
            <a:off x="1703512" y="2612239"/>
            <a:ext cx="9252520" cy="3970318"/>
          </a:xfrm>
          <a:prstGeom prst="rect">
            <a:avLst/>
          </a:prstGeom>
        </p:spPr>
        <p:txBody>
          <a:bodyPr wrap="square">
            <a:spAutoFit/>
          </a:bodyPr>
          <a:lstStyle/>
          <a:p>
            <a:r>
              <a:rPr lang="ru-RU" dirty="0"/>
              <a:t>У светодиода название говорящее. Он является комбинацией диода и лампочки, излучающей свет. Диод - это устройство, которое пропускает через себя ток только в одну сторону. Получается, что светодиод — это диод, который светится, когда через него течет ток. При этом чем больший ток через него течет, тем он ярче светит. Но, как и у любого устройства, у диодов есть ограничение по максимальному току и напряжению, то есть по мощности. При превышении этих значений светодиод сгорит. Так же стоит отметить, что у каждого светодиода в характеристиках есть определенное значение тока при котором его срок службы максимальный и в то же время максимальная яркость. Это значение тока называется номинальным. При меньшем значении тока, светодиода будет светиться очень тускло. На рисунке показано, как выглядит светодиод и как он обозначается на схеме. Длинная ножка светодиода — это анод (плюс), на неё надо подавать напряжение от плюса источника питания. Короткая ножка диода — катод (минус), её нужно соединить с минусом источника питания.</a:t>
            </a:r>
          </a:p>
          <a:p>
            <a:endParaRPr lang="ru-RU" dirty="0"/>
          </a:p>
        </p:txBody>
      </p:sp>
    </p:spTree>
    <p:extLst>
      <p:ext uri="{BB962C8B-B14F-4D97-AF65-F5344CB8AC3E}">
        <p14:creationId xmlns:p14="http://schemas.microsoft.com/office/powerpoint/2010/main" val="16559090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b="1" dirty="0" smtClean="0">
                <a:solidFill>
                  <a:srgbClr val="FF0000"/>
                </a:solidFill>
                <a:latin typeface="Times New Roman" panose="02020603050405020304" pitchFamily="18" charset="0"/>
                <a:cs typeface="Times New Roman" panose="02020603050405020304" pitchFamily="18" charset="0"/>
              </a:rPr>
              <a:t>F-M DUPONT WIRE</a:t>
            </a:r>
            <a:r>
              <a:rPr lang="ru-RU" dirty="0">
                <a:solidFill>
                  <a:srgbClr val="FF0000"/>
                </a:solidFill>
              </a:rPr>
              <a:t/>
            </a:r>
            <a:br>
              <a:rPr lang="ru-RU" dirty="0">
                <a:solidFill>
                  <a:srgbClr val="FF0000"/>
                </a:solidFill>
              </a:rPr>
            </a:br>
            <a:r>
              <a:rPr lang="ru-RU" b="1" dirty="0" smtClean="0">
                <a:solidFill>
                  <a:srgbClr val="FF0000"/>
                </a:solidFill>
                <a:latin typeface="Times New Roman" panose="02020603050405020304" pitchFamily="18" charset="0"/>
                <a:cs typeface="Times New Roman" panose="02020603050405020304" pitchFamily="18" charset="0"/>
              </a:rPr>
              <a:t>ПРОВОДЫ</a:t>
            </a:r>
            <a:endParaRPr lang="ru-RU" b="1" dirty="0">
              <a:solidFill>
                <a:srgbClr val="FF0000"/>
              </a:solidFill>
              <a:latin typeface="Times New Roman" panose="02020603050405020304" pitchFamily="18" charset="0"/>
              <a:cs typeface="Times New Roman" panose="02020603050405020304" pitchFamily="18" charset="0"/>
            </a:endParaRPr>
          </a:p>
        </p:txBody>
      </p:sp>
      <p:pic>
        <p:nvPicPr>
          <p:cNvPr id="4098" name="Picture 2" descr="https://ae01.alicdn.com/kf/HTB1bJfmMpXXXXcVXVXXq6xXFXXXi/Glyduino-40Pin-20CM-2-54MM-Row-Female-to-Male-F-M-Dupont-Cable-Breadboard-Jumper-Wire.jpg"/>
          <p:cNvPicPr>
            <a:picLocks noChangeAspect="1" noChangeArrowheads="1"/>
          </p:cNvPicPr>
          <p:nvPr/>
        </p:nvPicPr>
        <p:blipFill rotWithShape="1">
          <a:blip r:embed="rId2">
            <a:extLst>
              <a:ext uri="{28A0092B-C50C-407E-A947-70E740481C1C}">
                <a14:useLocalDpi xmlns:a14="http://schemas.microsoft.com/office/drawing/2010/main" val="0"/>
              </a:ext>
            </a:extLst>
          </a:blip>
          <a:srcRect l="4867" t="13999" r="3132" b="20182"/>
          <a:stretch/>
        </p:blipFill>
        <p:spPr bwMode="auto">
          <a:xfrm>
            <a:off x="2978727" y="2249633"/>
            <a:ext cx="5787736" cy="31380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9060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2529" y="538656"/>
            <a:ext cx="3776207" cy="1224136"/>
          </a:xfrm>
        </p:spPr>
        <p:txBody>
          <a:bodyPr/>
          <a:lstStyle/>
          <a:p>
            <a:r>
              <a:rPr lang="ru-RU" sz="4000" dirty="0">
                <a:solidFill>
                  <a:srgbClr val="C00000"/>
                </a:solidFill>
              </a:rPr>
              <a:t>Керамические конденсаторы</a:t>
            </a:r>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756409" y="644490"/>
            <a:ext cx="2143011" cy="2724377"/>
          </a:xfrm>
        </p:spPr>
      </p:pic>
      <p:sp>
        <p:nvSpPr>
          <p:cNvPr id="5" name="TextBox 4"/>
          <p:cNvSpPr txBox="1"/>
          <p:nvPr/>
        </p:nvSpPr>
        <p:spPr>
          <a:xfrm>
            <a:off x="2001888" y="4221088"/>
            <a:ext cx="8280920" cy="1938992"/>
          </a:xfrm>
          <a:prstGeom prst="rect">
            <a:avLst/>
          </a:prstGeom>
          <a:noFill/>
        </p:spPr>
        <p:txBody>
          <a:bodyPr wrap="square" rtlCol="0">
            <a:spAutoFit/>
          </a:bodyPr>
          <a:lstStyle/>
          <a:p>
            <a:pPr algn="just"/>
            <a:r>
              <a:rPr lang="ru-RU" sz="2000" dirty="0">
                <a:latin typeface="Times New Roman" panose="02020603050405020304" pitchFamily="18" charset="0"/>
                <a:cs typeface="Times New Roman" panose="02020603050405020304" pitchFamily="18" charset="0"/>
              </a:rPr>
              <a:t>Керамические конденсаторы являются фиксированным значением конденсатором , где керамический материал действует в качестве диэлектрика . Он состоит из двух или более чередующихся слоев керамики и металлического слоя, выступающего в качестве электродов . Состав керамического материала определяет электрическое поведение и, следовательно, применение.</a:t>
            </a:r>
          </a:p>
        </p:txBody>
      </p:sp>
      <p:pic>
        <p:nvPicPr>
          <p:cNvPr id="6" name="Picture 2" descr="http://www.ashopbd.com/wp-content/uploads/2016/04/22pf-50v-ceramic-capacitors.png"/>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899420" y="656360"/>
            <a:ext cx="2766776" cy="2766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67530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83922" y="643427"/>
            <a:ext cx="3126375" cy="1906073"/>
          </a:xfrm>
        </p:spPr>
        <p:txBody>
          <a:bodyPr>
            <a:normAutofit/>
          </a:bodyPr>
          <a:lstStyle/>
          <a:p>
            <a:pPr algn="ctr"/>
            <a:r>
              <a:rPr lang="ru-RU" sz="2600" dirty="0"/>
              <a:t/>
            </a:r>
            <a:br>
              <a:rPr lang="ru-RU" sz="2600" dirty="0"/>
            </a:br>
            <a:r>
              <a:rPr lang="ru-RU" sz="2400" dirty="0">
                <a:solidFill>
                  <a:schemeClr val="tx1"/>
                </a:solidFill>
                <a:latin typeface="Times New Roman" pitchFamily="18" charset="0"/>
                <a:cs typeface="Times New Roman" pitchFamily="18" charset="0"/>
              </a:rPr>
              <a:t>Электролитический конденсатор</a:t>
            </a:r>
            <a:endParaRPr lang="ru-RU" sz="2600" dirty="0">
              <a:solidFill>
                <a:schemeClr val="tx1"/>
              </a:solidFill>
            </a:endParaRPr>
          </a:p>
        </p:txBody>
      </p:sp>
      <p:pic>
        <p:nvPicPr>
          <p:cNvPr id="1026" name="Picture 2" descr="https://p.luckyretail.com/Uploadfile/20161001/011719/011719.jpg"/>
          <p:cNvPicPr>
            <a:picLocks noChangeAspect="1" noChangeArrowheads="1"/>
          </p:cNvPicPr>
          <p:nvPr/>
        </p:nvPicPr>
        <p:blipFill rotWithShape="1">
          <a:blip r:embed="rId2">
            <a:extLst>
              <a:ext uri="{28A0092B-C50C-407E-A947-70E740481C1C}">
                <a14:useLocalDpi xmlns:a14="http://schemas.microsoft.com/office/drawing/2010/main" val="0"/>
              </a:ext>
            </a:extLst>
          </a:blip>
          <a:srcRect l="39340" r="34704" b="2786"/>
          <a:stretch/>
        </p:blipFill>
        <p:spPr bwMode="auto">
          <a:xfrm rot="5400000">
            <a:off x="6545114" y="-323707"/>
            <a:ext cx="1749180" cy="3997233"/>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992776" y="4031669"/>
            <a:ext cx="10463349" cy="2246769"/>
          </a:xfrm>
          <a:prstGeom prst="rect">
            <a:avLst/>
          </a:prstGeom>
        </p:spPr>
        <p:txBody>
          <a:bodyPr wrap="square">
            <a:spAutoFit/>
          </a:bodyPr>
          <a:lstStyle/>
          <a:p>
            <a:pPr algn="just"/>
            <a:r>
              <a:rPr lang="ru-RU" sz="2000" dirty="0" err="1" smtClean="0">
                <a:latin typeface="Times New Roman" panose="02020603050405020304" pitchFamily="18" charset="0"/>
                <a:cs typeface="Times New Roman" panose="02020603050405020304" pitchFamily="18" charset="0"/>
              </a:rPr>
              <a:t>Электроликонденсаторов</a:t>
            </a:r>
            <a:r>
              <a:rPr lang="ru-RU" sz="2000" dirty="0" smtClean="0">
                <a:latin typeface="Times New Roman" panose="02020603050405020304" pitchFamily="18" charset="0"/>
                <a:cs typeface="Times New Roman" panose="02020603050405020304" pitchFamily="18" charset="0"/>
              </a:rPr>
              <a:t>, в которых диэлектриком между обкладками является плёнка оксида металла между металлом электрода электролита. Слой этого оксида получают </a:t>
            </a:r>
            <a:r>
              <a:rPr lang="ru-RU" sz="2000" dirty="0" err="1" smtClean="0">
                <a:latin typeface="Times New Roman" panose="02020603050405020304" pitchFamily="18" charset="0"/>
                <a:cs typeface="Times New Roman" panose="02020603050405020304" pitchFamily="18" charset="0"/>
              </a:rPr>
              <a:t>тические</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конденсаторы — разновидность </a:t>
            </a:r>
            <a:r>
              <a:rPr lang="ru-RU" sz="2000" dirty="0" smtClean="0">
                <a:latin typeface="Times New Roman" panose="02020603050405020304" pitchFamily="18" charset="0"/>
                <a:cs typeface="Times New Roman" panose="02020603050405020304" pitchFamily="18" charset="0"/>
              </a:rPr>
              <a:t>методом </a:t>
            </a:r>
            <a:r>
              <a:rPr lang="ru-RU" sz="2000" dirty="0">
                <a:latin typeface="Times New Roman" panose="02020603050405020304" pitchFamily="18" charset="0"/>
                <a:cs typeface="Times New Roman" panose="02020603050405020304" pitchFamily="18" charset="0"/>
              </a:rPr>
              <a:t>электрохимического анодирования, что обеспечивает высокую однородность по толщине и диэлектрическим свойствам диэлектрика конденсатора. Технологическая лёгкость получения тонкой однородной плёнки диэлектрика на большой площади электрода позволила наладить массовое производство дешёвых конденсаторов с весьма высокими значениями показателями электрической ёмкости.</a:t>
            </a:r>
          </a:p>
        </p:txBody>
      </p:sp>
    </p:spTree>
    <p:extLst>
      <p:ext uri="{BB962C8B-B14F-4D97-AF65-F5344CB8AC3E}">
        <p14:creationId xmlns:p14="http://schemas.microsoft.com/office/powerpoint/2010/main" val="41526312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121627" y="2996952"/>
            <a:ext cx="8190411" cy="2753970"/>
          </a:xfrm>
        </p:spPr>
        <p:txBody>
          <a:bodyPr>
            <a:normAutofit/>
          </a:bodyPr>
          <a:lstStyle/>
          <a:p>
            <a:r>
              <a:rPr lang="ru-RU" sz="1800" dirty="0">
                <a:latin typeface="Times New Roman" panose="02020603050405020304" pitchFamily="18" charset="0"/>
                <a:cs typeface="Times New Roman" panose="02020603050405020304" pitchFamily="18" charset="0"/>
              </a:rPr>
              <a:t>     DS3231 RTC </a:t>
            </a:r>
            <a:r>
              <a:rPr lang="ru-RU" sz="1800" dirty="0" err="1">
                <a:latin typeface="Times New Roman" panose="02020603050405020304" pitchFamily="18" charset="0"/>
                <a:cs typeface="Times New Roman" panose="02020603050405020304" pitchFamily="18" charset="0"/>
              </a:rPr>
              <a:t>Module</a:t>
            </a:r>
            <a:r>
              <a:rPr lang="ru-RU" sz="1800" dirty="0">
                <a:latin typeface="Times New Roman" panose="02020603050405020304" pitchFamily="18" charset="0"/>
                <a:cs typeface="Times New Roman" panose="02020603050405020304" pitchFamily="18" charset="0"/>
              </a:rPr>
              <a:t> 1PCS — высокоточные часы реального времени (</a:t>
            </a:r>
            <a:r>
              <a:rPr lang="ru-RU" sz="1800" dirty="0" err="1">
                <a:latin typeface="Times New Roman" panose="02020603050405020304" pitchFamily="18" charset="0"/>
                <a:cs typeface="Times New Roman" panose="02020603050405020304" pitchFamily="18" charset="0"/>
              </a:rPr>
              <a:t>real-time</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clock</a:t>
            </a:r>
            <a:r>
              <a:rPr lang="ru-RU" sz="1800" dirty="0">
                <a:latin typeface="Times New Roman" panose="02020603050405020304" pitchFamily="18" charset="0"/>
                <a:cs typeface="Times New Roman" panose="02020603050405020304" pitchFamily="18" charset="0"/>
              </a:rPr>
              <a:t>, RTC) со встроенными I2C интерфейсом, </a:t>
            </a:r>
            <a:r>
              <a:rPr lang="ru-RU" sz="1800" dirty="0" err="1">
                <a:latin typeface="Times New Roman" panose="02020603050405020304" pitchFamily="18" charset="0"/>
                <a:cs typeface="Times New Roman" panose="02020603050405020304" pitchFamily="18" charset="0"/>
              </a:rPr>
              <a:t>термокомпенсированным</a:t>
            </a:r>
            <a:r>
              <a:rPr lang="ru-RU" sz="1800" dirty="0">
                <a:latin typeface="Times New Roman" panose="02020603050405020304" pitchFamily="18" charset="0"/>
                <a:cs typeface="Times New Roman" panose="02020603050405020304" pitchFamily="18" charset="0"/>
              </a:rPr>
              <a:t> кварцевым генератором (TCXO) и кварцевым резонатором. Прибор имеет вход для подключения резервного автономного источника питания, позволяющего осуществлять </a:t>
            </a:r>
            <a:r>
              <a:rPr lang="ru-RU" sz="1800" dirty="0" err="1">
                <a:latin typeface="Times New Roman" panose="02020603050405020304" pitchFamily="18" charset="0"/>
                <a:cs typeface="Times New Roman" panose="02020603050405020304" pitchFamily="18" charset="0"/>
              </a:rPr>
              <a:t>хронометрирование</a:t>
            </a:r>
            <a:r>
              <a:rPr lang="ru-RU" sz="1800" dirty="0">
                <a:latin typeface="Times New Roman" panose="02020603050405020304" pitchFamily="18" charset="0"/>
                <a:cs typeface="Times New Roman" panose="02020603050405020304" pitchFamily="18" charset="0"/>
              </a:rPr>
              <a:t> и измерение температуры даже при отключенном основном напряжении питания. Встроенный кварцевый резонатор повышает срок службы прибора и уменьшает необходимое количество внешних элементов. DS3231 доступен в модификациях с коммерчески и индустриальным рабочим температурным диапазоном и упакован </a:t>
            </a:r>
            <a:r>
              <a:rPr lang="ru-RU" sz="1350" dirty="0">
                <a:solidFill>
                  <a:schemeClr val="bg1"/>
                </a:solidFill>
                <a:latin typeface="Times New Roman" panose="02020603050405020304" pitchFamily="18" charset="0"/>
                <a:cs typeface="Times New Roman" panose="02020603050405020304" pitchFamily="18" charset="0"/>
              </a:rPr>
              <a:t>в 300 </a:t>
            </a:r>
            <a:r>
              <a:rPr lang="ru-RU" sz="1350" dirty="0" err="1">
                <a:solidFill>
                  <a:schemeClr val="bg1"/>
                </a:solidFill>
                <a:latin typeface="Times New Roman" panose="02020603050405020304" pitchFamily="18" charset="0"/>
                <a:cs typeface="Times New Roman" panose="02020603050405020304" pitchFamily="18" charset="0"/>
              </a:rPr>
              <a:t>mil</a:t>
            </a:r>
            <a:r>
              <a:rPr lang="ru-RU" sz="1350" dirty="0">
                <a:solidFill>
                  <a:schemeClr val="bg1"/>
                </a:solidFill>
                <a:latin typeface="Times New Roman" panose="02020603050405020304" pitchFamily="18" charset="0"/>
                <a:cs typeface="Times New Roman" panose="02020603050405020304" pitchFamily="18" charset="0"/>
              </a:rPr>
              <a:t> 16 контактный SO корпус.</a:t>
            </a:r>
          </a:p>
        </p:txBody>
      </p:sp>
      <p:sp>
        <p:nvSpPr>
          <p:cNvPr id="4" name="AutoShape 4" descr="https://i.ebayimg.com/00/s/MTAwMFgxMDAw/z/HFUAAOSwxaNbiNeL/$_3.JPG"/>
          <p:cNvSpPr>
            <a:spLocks noChangeAspect="1" noChangeArrowheads="1"/>
          </p:cNvSpPr>
          <p:nvPr/>
        </p:nvSpPr>
        <p:spPr bwMode="auto">
          <a:xfrm>
            <a:off x="1640681" y="7489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ru-RU" sz="1350"/>
          </a:p>
        </p:txBody>
      </p:sp>
      <p:pic>
        <p:nvPicPr>
          <p:cNvPr id="1030" name="Picture 6" descr="https://i.ebayimg.com/00/s/MTAwMFgxMDAw/z/HFUAAOSwxaNbiNeL/$_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93876" y="188641"/>
            <a:ext cx="3074684" cy="2562237"/>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253940" y="1177371"/>
            <a:ext cx="3726726" cy="584775"/>
          </a:xfrm>
          <a:prstGeom prst="rect">
            <a:avLst/>
          </a:prstGeom>
        </p:spPr>
        <p:txBody>
          <a:bodyPr wrap="none">
            <a:spAutoFit/>
          </a:bodyPr>
          <a:lstStyle/>
          <a:p>
            <a:r>
              <a:rPr lang="ru-RU" sz="3200" dirty="0">
                <a:latin typeface="Times New Roman" panose="02020603050405020304" pitchFamily="18" charset="0"/>
                <a:cs typeface="Times New Roman" panose="02020603050405020304" pitchFamily="18" charset="0"/>
              </a:rPr>
              <a:t>высокоточные часы </a:t>
            </a:r>
            <a:endParaRPr lang="ru-RU" sz="3200" dirty="0"/>
          </a:p>
        </p:txBody>
      </p:sp>
    </p:spTree>
    <p:extLst>
      <p:ext uri="{BB962C8B-B14F-4D97-AF65-F5344CB8AC3E}">
        <p14:creationId xmlns:p14="http://schemas.microsoft.com/office/powerpoint/2010/main" val="28892517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749411" y="180303"/>
            <a:ext cx="3986597" cy="935359"/>
          </a:xfrm>
        </p:spPr>
        <p:txBody>
          <a:bodyPr/>
          <a:lstStyle/>
          <a:p>
            <a:r>
              <a:rPr lang="kk-KZ" dirty="0" smtClean="0">
                <a:latin typeface="Times New Roman" panose="02020603050405020304" pitchFamily="18" charset="0"/>
                <a:cs typeface="Times New Roman" panose="02020603050405020304" pitchFamily="18" charset="0"/>
              </a:rPr>
              <a:t>Резистор</a:t>
            </a:r>
            <a:endParaRPr lang="ru-RU" dirty="0"/>
          </a:p>
        </p:txBody>
      </p:sp>
      <p:sp>
        <p:nvSpPr>
          <p:cNvPr id="3" name="Подзаголовок 2"/>
          <p:cNvSpPr>
            <a:spLocks noGrp="1"/>
          </p:cNvSpPr>
          <p:nvPr>
            <p:ph type="subTitle" idx="1"/>
          </p:nvPr>
        </p:nvSpPr>
        <p:spPr>
          <a:xfrm>
            <a:off x="463640" y="3800908"/>
            <a:ext cx="10882648" cy="2844591"/>
          </a:xfrm>
        </p:spPr>
        <p:txBody>
          <a:bodyPr>
            <a:normAutofit/>
          </a:bodyPr>
          <a:lstStyle/>
          <a:p>
            <a:pPr algn="just">
              <a:lnSpc>
                <a:spcPct val="100000"/>
              </a:lnSpc>
              <a:spcBef>
                <a:spcPts val="0"/>
              </a:spcBef>
            </a:pPr>
            <a:r>
              <a:rPr lang="ru-RU" sz="2000" dirty="0" smtClean="0">
                <a:latin typeface="Times New Roman" panose="02020603050405020304" pitchFamily="18" charset="0"/>
                <a:cs typeface="Times New Roman" panose="02020603050405020304" pitchFamily="18" charset="0"/>
              </a:rPr>
              <a:t>     Резисторы </a:t>
            </a:r>
            <a:r>
              <a:rPr lang="ru-RU" sz="2000" dirty="0">
                <a:latin typeface="Times New Roman" panose="02020603050405020304" pitchFamily="18" charset="0"/>
                <a:cs typeface="Times New Roman" panose="02020603050405020304" pitchFamily="18" charset="0"/>
              </a:rPr>
              <a:t>являются наиболее распространенными элементами радиоэлектронной аппаратуры и используются практически в каждом электронном устройстве. </a:t>
            </a:r>
            <a:r>
              <a:rPr lang="ru-RU" sz="2000" dirty="0" smtClean="0">
                <a:latin typeface="Times New Roman" panose="02020603050405020304" pitchFamily="18" charset="0"/>
                <a:cs typeface="Times New Roman" panose="02020603050405020304" pitchFamily="18" charset="0"/>
              </a:rPr>
              <a:t>     </a:t>
            </a:r>
          </a:p>
          <a:p>
            <a:pPr algn="just">
              <a:lnSpc>
                <a:spcPct val="100000"/>
              </a:lnSpc>
              <a:spcBef>
                <a:spcPts val="0"/>
              </a:spcBef>
            </a:pPr>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Резисторы </a:t>
            </a:r>
            <a:r>
              <a:rPr lang="ru-RU" sz="2000" dirty="0">
                <a:latin typeface="Times New Roman" panose="02020603050405020304" pitchFamily="18" charset="0"/>
                <a:cs typeface="Times New Roman" panose="02020603050405020304" pitchFamily="18" charset="0"/>
              </a:rPr>
              <a:t>обладают электрическим сопротивлением и служат для ограничения прохождения тока в электрической цепи. Их применяют в схемах делителей напряжения, в качестве добавочных сопротивлений и шунтов в измерительных приборах, в качестве регуляторов напряжения и тока, регуляторов громкости, тембра звука и т.д. </a:t>
            </a:r>
          </a:p>
          <a:p>
            <a:endParaRPr lang="ru-RU" sz="2000" dirty="0"/>
          </a:p>
        </p:txBody>
      </p:sp>
      <p:pic>
        <p:nvPicPr>
          <p:cNvPr id="4" name="Picture 2" descr="https://go3.imgsmail.ru/imgpreview?key=57349a9acb741252&amp;mb=stor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25721" y="961116"/>
            <a:ext cx="4147056" cy="2448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4450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13975" y="16673"/>
            <a:ext cx="4094409" cy="1325563"/>
          </a:xfrm>
        </p:spPr>
        <p:txBody>
          <a:bodyPr/>
          <a:lstStyle/>
          <a:p>
            <a:r>
              <a:rPr lang="ru-RU" b="1" dirty="0">
                <a:latin typeface="Times New Roman" panose="02020603050405020304" pitchFamily="18" charset="0"/>
                <a:cs typeface="Times New Roman" panose="02020603050405020304" pitchFamily="18" charset="0"/>
              </a:rPr>
              <a:t>Фоторезистор</a:t>
            </a:r>
            <a:endParaRPr lang="ru-RU"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747966" y="1342236"/>
            <a:ext cx="3246120" cy="2128058"/>
          </a:xfrm>
          <a:prstGeom prst="rect">
            <a:avLst/>
          </a:prstGeom>
        </p:spPr>
      </p:pic>
      <p:sp>
        <p:nvSpPr>
          <p:cNvPr id="5" name="Прямоугольник 4"/>
          <p:cNvSpPr/>
          <p:nvPr/>
        </p:nvSpPr>
        <p:spPr>
          <a:xfrm>
            <a:off x="1010565" y="3730093"/>
            <a:ext cx="10091023" cy="2883866"/>
          </a:xfrm>
          <a:prstGeom prst="rect">
            <a:avLst/>
          </a:prstGeom>
        </p:spPr>
        <p:txBody>
          <a:bodyPr wrap="square">
            <a:spAutoFit/>
          </a:bodyPr>
          <a:lstStyle/>
          <a:p>
            <a:pPr algn="just" fontAlgn="base"/>
            <a:r>
              <a:rPr lang="en-US" sz="2000" b="1" dirty="0">
                <a:latin typeface="Times New Roman" panose="02020603050405020304" pitchFamily="18" charset="0"/>
                <a:cs typeface="Times New Roman" panose="02020603050405020304" pitchFamily="18" charset="0"/>
              </a:rPr>
              <a:t>     </a:t>
            </a:r>
            <a:r>
              <a:rPr lang="ru-RU" sz="2000" b="1" dirty="0">
                <a:latin typeface="Times New Roman" panose="02020603050405020304" pitchFamily="18" charset="0"/>
                <a:cs typeface="Times New Roman" panose="02020603050405020304" pitchFamily="18" charset="0"/>
              </a:rPr>
              <a:t>Фоторезистор</a:t>
            </a:r>
            <a:r>
              <a:rPr lang="ru-RU" sz="2000" dirty="0">
                <a:latin typeface="Times New Roman" panose="02020603050405020304" pitchFamily="18" charset="0"/>
                <a:cs typeface="Times New Roman" panose="02020603050405020304" pitchFamily="18" charset="0"/>
              </a:rPr>
              <a:t> – это резистор, электрическое сопротивление которого изменяется под влиянием световых лучей, падающих на светочувствительную поверхность и не зависит от приложенного напряжения, как у обычного резистора.</a:t>
            </a:r>
          </a:p>
          <a:p>
            <a:pPr algn="just" fontAlgn="base"/>
            <a:r>
              <a:rPr lang="ru-RU" sz="2000" dirty="0">
                <a:latin typeface="Times New Roman" panose="02020603050405020304" pitchFamily="18" charset="0"/>
                <a:cs typeface="Times New Roman" panose="02020603050405020304" pitchFamily="18" charset="0"/>
              </a:rPr>
              <a:t>     Фоторезисторы чаще всего используются для определения наличия или отсутствия света или для измерения интенсивности света. В темноте, их сопротивление очень высокое, иногда доходит до 1 МОм, но когда датчик LDR подвергается воздействию света, его сопротивление резко падает, вплоть до нескольких десятков ом в зависимости от интенсивности света.</a:t>
            </a:r>
          </a:p>
          <a:p>
            <a:pPr fontAlgn="base">
              <a:lnSpc>
                <a:spcPct val="107000"/>
              </a:lnSpc>
            </a:pPr>
            <a:endParaRPr lang="ru-RU"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22483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95764" y="184821"/>
            <a:ext cx="2896673" cy="1325563"/>
          </a:xfrm>
        </p:spPr>
        <p:txBody>
          <a:bodyPr/>
          <a:lstStyle/>
          <a:p>
            <a:r>
              <a:rPr lang="ru-RU" b="1" dirty="0" smtClean="0">
                <a:latin typeface="Times New Roman" panose="02020603050405020304" pitchFamily="18" charset="0"/>
                <a:cs typeface="Times New Roman" panose="02020603050405020304" pitchFamily="18" charset="0"/>
              </a:rPr>
              <a:t>Термистор</a:t>
            </a:r>
            <a:endParaRPr lang="ru-RU" b="1"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614312" y="1400103"/>
            <a:ext cx="2859578" cy="2098964"/>
          </a:xfrm>
          <a:prstGeom prst="rect">
            <a:avLst/>
          </a:prstGeom>
        </p:spPr>
      </p:pic>
      <p:sp>
        <p:nvSpPr>
          <p:cNvPr id="5" name="Прямоугольник 4"/>
          <p:cNvSpPr/>
          <p:nvPr/>
        </p:nvSpPr>
        <p:spPr>
          <a:xfrm>
            <a:off x="1009349" y="4048137"/>
            <a:ext cx="10069501" cy="2382960"/>
          </a:xfrm>
          <a:prstGeom prst="rect">
            <a:avLst/>
          </a:prstGeom>
        </p:spPr>
        <p:txBody>
          <a:bodyPr wrap="square">
            <a:spAutoFit/>
          </a:bodyPr>
          <a:lstStyle/>
          <a:p>
            <a:pPr indent="107156" algn="just" fontAlgn="base">
              <a:lnSpc>
                <a:spcPct val="107000"/>
              </a:lnSpc>
            </a:pPr>
            <a:r>
              <a:rPr lang="ru-RU" sz="2000" dirty="0">
                <a:latin typeface="Times New Roman" panose="02020603050405020304" pitchFamily="18" charset="0"/>
                <a:cs typeface="Times New Roman" panose="02020603050405020304" pitchFamily="18" charset="0"/>
              </a:rPr>
              <a:t>    Термистор (терморезистор) – твердотельный электронный элемент, внешне напоминающий постоянный резистор, но обладающий выраженной температурной характеристикой. Этот вид электронных приборов, как правило, используются для изменения аналогового выходного напряжения с учётом изменения окружающей температуры. Другими словами – электрические свойства термистора и принцип действия напрямую связаны с физическим явлением — температурой.</a:t>
            </a:r>
          </a:p>
          <a:p>
            <a:pPr indent="107156" algn="just" fontAlgn="base">
              <a:lnSpc>
                <a:spcPct val="107000"/>
              </a:lnSpc>
            </a:pPr>
            <a:endParaRPr lang="ru-RU"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788222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21107" y="186480"/>
            <a:ext cx="5961845" cy="1037014"/>
          </a:xfrm>
        </p:spPr>
        <p:txBody>
          <a:bodyPr/>
          <a:lstStyle/>
          <a:p>
            <a:r>
              <a:rPr lang="ru-RU" b="1" dirty="0" smtClean="0">
                <a:latin typeface="Times New Roman" panose="02020603050405020304" pitchFamily="18" charset="0"/>
                <a:cs typeface="Times New Roman" panose="02020603050405020304" pitchFamily="18" charset="0"/>
              </a:rPr>
              <a:t>Сдвиговый регистр</a:t>
            </a:r>
            <a:endParaRPr lang="ru-RU" b="1"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43159" y="1223494"/>
            <a:ext cx="2514148" cy="2262733"/>
          </a:xfrm>
          <a:prstGeom prst="rect">
            <a:avLst/>
          </a:prstGeom>
          <a:ln>
            <a:noFill/>
          </a:ln>
          <a:effectLst>
            <a:outerShdw blurRad="292100" dist="139700" dir="2700000" algn="tl" rotWithShape="0">
              <a:srgbClr val="333333">
                <a:alpha val="65000"/>
              </a:srgbClr>
            </a:outerShdw>
          </a:effectLst>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3506" y="1223494"/>
            <a:ext cx="3742804" cy="2262733"/>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392115" y="4523241"/>
            <a:ext cx="11649631" cy="1631216"/>
          </a:xfrm>
          <a:prstGeom prst="rect">
            <a:avLst/>
          </a:prstGeom>
          <a:noFill/>
        </p:spPr>
        <p:txBody>
          <a:bodyPr wrap="square" rtlCol="0">
            <a:spAutoFit/>
          </a:bodyPr>
          <a:lstStyle/>
          <a:p>
            <a:r>
              <a:rPr lang="ru-RU" sz="2000" dirty="0" smtClean="0">
                <a:latin typeface="Times New Roman" panose="02020603050405020304" pitchFamily="18" charset="0"/>
                <a:cs typeface="Times New Roman" panose="02020603050405020304" pitchFamily="18" charset="0"/>
              </a:rPr>
              <a:t>     Сдвиговый </a:t>
            </a:r>
            <a:r>
              <a:rPr lang="ru-RU" sz="2000" dirty="0">
                <a:latin typeface="Times New Roman" panose="02020603050405020304" pitchFamily="18" charset="0"/>
                <a:cs typeface="Times New Roman" panose="02020603050405020304" pitchFamily="18" charset="0"/>
              </a:rPr>
              <a:t>регистр — очень распространенное устройство, которое часто применяется для упрощения работы с сегментными индикаторами, с линейками и с матрицами светодиодов. </a:t>
            </a:r>
            <a:r>
              <a:rPr lang="ru-RU" sz="2000" dirty="0" smtClean="0">
                <a:latin typeface="Times New Roman" panose="02020603050405020304" pitchFamily="18" charset="0"/>
                <a:cs typeface="Times New Roman" panose="02020603050405020304" pitchFamily="18" charset="0"/>
              </a:rPr>
              <a:t>   </a:t>
            </a:r>
          </a:p>
          <a:p>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Все </a:t>
            </a:r>
            <a:r>
              <a:rPr lang="ru-RU" sz="2000" dirty="0">
                <a:latin typeface="Times New Roman" panose="02020603050405020304" pitchFamily="18" charset="0"/>
                <a:cs typeface="Times New Roman" panose="02020603050405020304" pitchFamily="18" charset="0"/>
              </a:rPr>
              <a:t>эти устройства состоят из множества светодиодов, и если управлять ими напрямую, потребуется занять много выводов контроллера. К примеру, для подключения обычного сегментного индикатора необходимо задействовать восемь выводов. Два таких индикатора займут уже 16 ног </a:t>
            </a:r>
            <a:r>
              <a:rPr lang="ru-RU" sz="2000" dirty="0" err="1">
                <a:latin typeface="Times New Roman" panose="02020603050405020304" pitchFamily="18" charset="0"/>
                <a:cs typeface="Times New Roman" panose="02020603050405020304" pitchFamily="18" charset="0"/>
              </a:rPr>
              <a:t>Ардуино</a:t>
            </a:r>
            <a:r>
              <a:rPr lang="ru-RU" sz="2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863813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57907" y="290940"/>
            <a:ext cx="6335332" cy="984070"/>
          </a:xfrm>
        </p:spPr>
        <p:txBody>
          <a:bodyPr/>
          <a:lstStyle/>
          <a:p>
            <a:r>
              <a:rPr lang="ru-RU" altLang="ru-RU" b="1" dirty="0" smtClean="0"/>
              <a:t>Цветовой код резистора</a:t>
            </a:r>
            <a:endParaRPr lang="ru-RU" b="1" dirty="0"/>
          </a:p>
        </p:txBody>
      </p:sp>
      <p:pic>
        <p:nvPicPr>
          <p:cNvPr id="4" name="Picture 5" descr="ÐÐ¾ÑÐ¾Ð¶ÐµÐµ Ð¸Ð·Ð¾Ð±ÑÐ°Ð¶ÐµÐ½Ð¸Ðµ"/>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345" y="1466473"/>
            <a:ext cx="3416128" cy="418735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Grp="1" noChangeArrowheads="1"/>
          </p:cNvSpPr>
          <p:nvPr>
            <p:ph idx="1"/>
          </p:nvPr>
        </p:nvSpPr>
        <p:spPr>
          <a:xfrm>
            <a:off x="4842993" y="1516270"/>
            <a:ext cx="5218496" cy="4491582"/>
          </a:xfrm>
          <a:prstGeom prst="rect">
            <a:avLst/>
          </a:prstGeom>
        </p:spPr>
        <p:txBody>
          <a:bodyPr>
            <a:normAutofit/>
          </a:bodyPr>
          <a:lstStyle/>
          <a:p>
            <a:pPr algn="just">
              <a:lnSpc>
                <a:spcPct val="80000"/>
              </a:lnSpc>
            </a:pPr>
            <a:r>
              <a:rPr lang="ru-RU" altLang="ru-RU" sz="2000" dirty="0">
                <a:latin typeface="Times New Roman" panose="02020603050405020304" pitchFamily="18" charset="0"/>
                <a:cs typeface="Times New Roman" panose="02020603050405020304" pitchFamily="18" charset="0"/>
              </a:rPr>
              <a:t>Резисторы сопротивляются потоку электрического тока. Каждый из них имеет значение, которое говорит о том, насколько сильно он противостоит текущему потоку. Единицей этого значения является ом, часто отмечаемый греческой буквой омега: Ω.</a:t>
            </a:r>
          </a:p>
          <a:p>
            <a:pPr algn="just">
              <a:lnSpc>
                <a:spcPct val="80000"/>
              </a:lnSpc>
            </a:pPr>
            <a:endParaRPr lang="ru-RU" altLang="ru-RU" sz="2000" dirty="0">
              <a:latin typeface="Times New Roman" panose="02020603050405020304" pitchFamily="18" charset="0"/>
              <a:cs typeface="Times New Roman" panose="02020603050405020304" pitchFamily="18" charset="0"/>
            </a:endParaRPr>
          </a:p>
          <a:p>
            <a:pPr algn="just">
              <a:lnSpc>
                <a:spcPct val="80000"/>
              </a:lnSpc>
            </a:pPr>
            <a:r>
              <a:rPr lang="ru-RU" altLang="ru-RU" sz="2000" dirty="0">
                <a:latin typeface="Times New Roman" panose="02020603050405020304" pitchFamily="18" charset="0"/>
                <a:cs typeface="Times New Roman" panose="02020603050405020304" pitchFamily="18" charset="0"/>
              </a:rPr>
              <a:t>Цветные полосы на резисторе могут рассказать вам все, что вам нужно знать о его значении и допустимости, если вы понимаете, как их читать. Порядок расположения цветов очень важен, и каждое значение резистора имеет свою уникальную комбинацию.</a:t>
            </a:r>
          </a:p>
        </p:txBody>
      </p:sp>
    </p:spTree>
    <p:extLst>
      <p:ext uri="{BB962C8B-B14F-4D97-AF65-F5344CB8AC3E}">
        <p14:creationId xmlns:p14="http://schemas.microsoft.com/office/powerpoint/2010/main" val="2500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77065" y="3727542"/>
            <a:ext cx="12569065" cy="3130458"/>
          </a:xfrm>
        </p:spPr>
        <p:txBody>
          <a:bodyPr>
            <a:noAutofit/>
          </a:bodyPr>
          <a:lstStyle/>
          <a:p>
            <a:pPr marL="450000" algn="just"/>
            <a:r>
              <a:rPr lang="ru-RU" sz="1400" dirty="0">
                <a:latin typeface="Times New Roman" panose="02020603050405020304" pitchFamily="18" charset="0"/>
                <a:cs typeface="Times New Roman" panose="02020603050405020304" pitchFamily="18" charset="0"/>
              </a:rPr>
              <a:t>      Модуль представляет собой стабилизатор постоянного напряжения. Имеет два выхода. Формирует одновременно два выходных фиксированных напряжения на каждом выходе по Вашему выбору. Для обозначения типа устройства используются наименования MB102 или MB-V2, на плате применяется маркировка 545043. </a:t>
            </a:r>
            <a:r>
              <a:rPr lang="ru-RU" sz="1400" dirty="0" smtClean="0">
                <a:latin typeface="Times New Roman" panose="02020603050405020304" pitchFamily="18" charset="0"/>
                <a:cs typeface="Times New Roman" panose="02020603050405020304" pitchFamily="18" charset="0"/>
              </a:rPr>
              <a:t>Конструкция </a:t>
            </a:r>
            <a:r>
              <a:rPr lang="ru-RU" sz="1400" dirty="0">
                <a:latin typeface="Times New Roman" panose="02020603050405020304" pitchFamily="18" charset="0"/>
                <a:cs typeface="Times New Roman" panose="02020603050405020304" pitchFamily="18" charset="0"/>
              </a:rPr>
              <a:t>устройства обеспечивает легкую установку на макетную плату </a:t>
            </a:r>
            <a:r>
              <a:rPr lang="ru-RU" sz="1400" dirty="0" err="1">
                <a:latin typeface="Times New Roman" panose="02020603050405020304" pitchFamily="18" charset="0"/>
                <a:cs typeface="Times New Roman" panose="02020603050405020304" pitchFamily="18" charset="0"/>
              </a:rPr>
              <a:t>Arduino</a:t>
            </a:r>
            <a:r>
              <a:rPr lang="ru-RU" sz="1400" dirty="0">
                <a:latin typeface="Times New Roman" panose="02020603050405020304" pitchFamily="18" charset="0"/>
                <a:cs typeface="Times New Roman" panose="02020603050405020304" pitchFamily="18" charset="0"/>
              </a:rPr>
              <a:t> EIC-102 для монтажа без пайки или </a:t>
            </a:r>
            <a:r>
              <a:rPr lang="ru-RU" sz="1400" dirty="0" err="1">
                <a:latin typeface="Times New Roman" panose="02020603050405020304" pitchFamily="18" charset="0"/>
                <a:cs typeface="Times New Roman" panose="02020603050405020304" pitchFamily="18" charset="0"/>
              </a:rPr>
              <a:t>Arduino</a:t>
            </a:r>
            <a:r>
              <a:rPr lang="ru-RU" sz="1400" dirty="0">
                <a:latin typeface="Times New Roman" panose="02020603050405020304" pitchFamily="18" charset="0"/>
                <a:cs typeface="Times New Roman" panose="02020603050405020304" pitchFamily="18" charset="0"/>
              </a:rPr>
              <a:t> EIC-402. Размеры макетной платы 165 x 55 мм. Можно применить модуль питания </a:t>
            </a:r>
            <a:r>
              <a:rPr lang="ru-RU" sz="1400" dirty="0" err="1">
                <a:latin typeface="Times New Roman" panose="02020603050405020304" pitchFamily="18" charset="0"/>
                <a:cs typeface="Times New Roman" panose="02020603050405020304" pitchFamily="18" charset="0"/>
              </a:rPr>
              <a:t>Breadboard</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Power</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Supply</a:t>
            </a:r>
            <a:r>
              <a:rPr lang="ru-RU" sz="1400" dirty="0">
                <a:latin typeface="Times New Roman" panose="02020603050405020304" pitchFamily="18" charset="0"/>
                <a:cs typeface="Times New Roman" panose="02020603050405020304" pitchFamily="18" charset="0"/>
              </a:rPr>
              <a:t> MB102 для снабжения электропитанием прибора, который питается от USB порта. Стабилизацию напряжений выполняют две микросхемы, включенные последовательно: AMS1117-5.0 и AMS1117-3.3  Микросхемы имеют защиту от перегрузки по току и перегрева. При отключении стабилизатора 5 В стабилизатор 3,3 В прекращает работу. Для индикации включения на плате установлен светодиод, питающийся напряжением 5 </a:t>
            </a:r>
            <a:r>
              <a:rPr lang="ru-RU" sz="1400" dirty="0" smtClean="0">
                <a:latin typeface="Times New Roman" panose="02020603050405020304" pitchFamily="18" charset="0"/>
                <a:cs typeface="Times New Roman" panose="02020603050405020304" pitchFamily="18" charset="0"/>
              </a:rPr>
              <a:t>В, там </a:t>
            </a:r>
            <a:r>
              <a:rPr lang="ru-RU" sz="1400" dirty="0">
                <a:latin typeface="Times New Roman" panose="02020603050405020304" pitchFamily="18" charset="0"/>
                <a:cs typeface="Times New Roman" panose="02020603050405020304" pitchFamily="18" charset="0"/>
              </a:rPr>
              <a:t>же имеется нажимной тумблер включения.</a:t>
            </a:r>
            <a:br>
              <a:rPr lang="ru-RU" sz="1400" dirty="0">
                <a:latin typeface="Times New Roman" panose="02020603050405020304" pitchFamily="18" charset="0"/>
                <a:cs typeface="Times New Roman" panose="02020603050405020304" pitchFamily="18" charset="0"/>
              </a:rPr>
            </a:br>
            <a:r>
              <a:rPr lang="ru-RU" sz="1400" dirty="0">
                <a:latin typeface="Times New Roman" panose="02020603050405020304" pitchFamily="18" charset="0"/>
                <a:cs typeface="Times New Roman" panose="02020603050405020304" pitchFamily="18" charset="0"/>
              </a:rPr>
              <a:t/>
            </a:r>
            <a:br>
              <a:rPr lang="ru-RU" sz="1400" dirty="0">
                <a:latin typeface="Times New Roman" panose="02020603050405020304" pitchFamily="18" charset="0"/>
                <a:cs typeface="Times New Roman" panose="02020603050405020304" pitchFamily="18" charset="0"/>
              </a:rPr>
            </a:br>
            <a:endParaRPr lang="ru-RU" sz="1400" dirty="0">
              <a:latin typeface="Times New Roman" panose="02020603050405020304" pitchFamily="18" charset="0"/>
              <a:cs typeface="Times New Roman" panose="02020603050405020304" pitchFamily="18" charset="0"/>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1670" y="861422"/>
            <a:ext cx="4468525" cy="3079660"/>
          </a:xfrm>
        </p:spPr>
      </p:pic>
      <p:sp>
        <p:nvSpPr>
          <p:cNvPr id="3" name="TextBox 2"/>
          <p:cNvSpPr txBox="1"/>
          <p:nvPr/>
        </p:nvSpPr>
        <p:spPr>
          <a:xfrm>
            <a:off x="4417422" y="54435"/>
            <a:ext cx="3801291" cy="646331"/>
          </a:xfrm>
          <a:prstGeom prst="rect">
            <a:avLst/>
          </a:prstGeom>
          <a:noFill/>
        </p:spPr>
        <p:txBody>
          <a:bodyPr wrap="square" rtlCol="0">
            <a:spAutoFit/>
          </a:bodyPr>
          <a:lstStyle/>
          <a:p>
            <a:r>
              <a:rPr lang="ru-RU" sz="3600" dirty="0">
                <a:solidFill>
                  <a:schemeClr val="bg2">
                    <a:lumMod val="50000"/>
                  </a:schemeClr>
                </a:solidFill>
                <a:latin typeface="Times New Roman" panose="02020603050405020304" pitchFamily="18" charset="0"/>
                <a:cs typeface="Times New Roman" panose="02020603050405020304" pitchFamily="18" charset="0"/>
              </a:rPr>
              <a:t>Модуль питания</a:t>
            </a:r>
          </a:p>
        </p:txBody>
      </p:sp>
      <p:sp>
        <p:nvSpPr>
          <p:cNvPr id="5" name="Прямоугольник 4"/>
          <p:cNvSpPr/>
          <p:nvPr/>
        </p:nvSpPr>
        <p:spPr>
          <a:xfrm>
            <a:off x="5085805" y="1413935"/>
            <a:ext cx="6265817" cy="1600438"/>
          </a:xfrm>
          <a:prstGeom prst="rect">
            <a:avLst/>
          </a:prstGeom>
        </p:spPr>
        <p:txBody>
          <a:bodyPr wrap="square">
            <a:spAutoFit/>
          </a:bodyPr>
          <a:lstStyle/>
          <a:p>
            <a:r>
              <a:rPr lang="ru-RU" sz="1400" cap="all" dirty="0" smtClean="0">
                <a:solidFill>
                  <a:prstClr val="white"/>
                </a:solidFill>
                <a:latin typeface="Times New Roman" panose="02020603050405020304" pitchFamily="18" charset="0"/>
                <a:ea typeface="+mj-ea"/>
                <a:cs typeface="Times New Roman" panose="02020603050405020304" pitchFamily="18" charset="0"/>
              </a:rPr>
              <a:t>Характеристики</a:t>
            </a:r>
            <a:r>
              <a:rPr lang="ru-RU" sz="1400" cap="all" dirty="0">
                <a:solidFill>
                  <a:prstClr val="white"/>
                </a:solidFill>
                <a:latin typeface="Times New Roman" panose="02020603050405020304" pitchFamily="18" charset="0"/>
                <a:ea typeface="+mj-ea"/>
                <a:cs typeface="Times New Roman" panose="02020603050405020304" pitchFamily="18" charset="0"/>
              </a:rPr>
              <a:t>:</a:t>
            </a:r>
            <a:br>
              <a:rPr lang="ru-RU" sz="1400" cap="all" dirty="0">
                <a:solidFill>
                  <a:prstClr val="white"/>
                </a:solidFill>
                <a:latin typeface="Times New Roman" panose="02020603050405020304" pitchFamily="18" charset="0"/>
                <a:ea typeface="+mj-ea"/>
                <a:cs typeface="Times New Roman" panose="02020603050405020304" pitchFamily="18" charset="0"/>
              </a:rPr>
            </a:br>
            <a:r>
              <a:rPr lang="ru-RU" sz="1400" cap="all" dirty="0">
                <a:solidFill>
                  <a:prstClr val="white"/>
                </a:solidFill>
                <a:latin typeface="Times New Roman" panose="02020603050405020304" pitchFamily="18" charset="0"/>
                <a:ea typeface="+mj-ea"/>
                <a:cs typeface="Times New Roman" panose="02020603050405020304" pitchFamily="18" charset="0"/>
              </a:rPr>
              <a:t/>
            </a:r>
            <a:br>
              <a:rPr lang="ru-RU" sz="1400" cap="all" dirty="0">
                <a:solidFill>
                  <a:prstClr val="white"/>
                </a:solidFill>
                <a:latin typeface="Times New Roman" panose="02020603050405020304" pitchFamily="18" charset="0"/>
                <a:ea typeface="+mj-ea"/>
                <a:cs typeface="Times New Roman" panose="02020603050405020304" pitchFamily="18" charset="0"/>
              </a:rPr>
            </a:br>
            <a:r>
              <a:rPr lang="ru-RU" sz="1400" cap="all" dirty="0">
                <a:solidFill>
                  <a:prstClr val="white"/>
                </a:solidFill>
                <a:latin typeface="Times New Roman" panose="02020603050405020304" pitchFamily="18" charset="0"/>
                <a:ea typeface="+mj-ea"/>
                <a:cs typeface="Times New Roman" panose="02020603050405020304" pitchFamily="18" charset="0"/>
              </a:rPr>
              <a:t>Входное постоянное напряжение 6,7 – 9 В</a:t>
            </a:r>
            <a:br>
              <a:rPr lang="ru-RU" sz="1400" cap="all" dirty="0">
                <a:solidFill>
                  <a:prstClr val="white"/>
                </a:solidFill>
                <a:latin typeface="Times New Roman" panose="02020603050405020304" pitchFamily="18" charset="0"/>
                <a:ea typeface="+mj-ea"/>
                <a:cs typeface="Times New Roman" panose="02020603050405020304" pitchFamily="18" charset="0"/>
              </a:rPr>
            </a:br>
            <a:r>
              <a:rPr lang="ru-RU" sz="1400" cap="all" dirty="0">
                <a:solidFill>
                  <a:prstClr val="white"/>
                </a:solidFill>
                <a:latin typeface="Times New Roman" panose="02020603050405020304" pitchFamily="18" charset="0"/>
                <a:ea typeface="+mj-ea"/>
                <a:cs typeface="Times New Roman" panose="02020603050405020304" pitchFamily="18" charset="0"/>
              </a:rPr>
              <a:t>Выходные напряжения 3,3 и 5 В</a:t>
            </a:r>
            <a:br>
              <a:rPr lang="ru-RU" sz="1400" cap="all" dirty="0">
                <a:solidFill>
                  <a:prstClr val="white"/>
                </a:solidFill>
                <a:latin typeface="Times New Roman" panose="02020603050405020304" pitchFamily="18" charset="0"/>
                <a:ea typeface="+mj-ea"/>
                <a:cs typeface="Times New Roman" panose="02020603050405020304" pitchFamily="18" charset="0"/>
              </a:rPr>
            </a:br>
            <a:r>
              <a:rPr lang="ru-RU" sz="1400" cap="all" dirty="0">
                <a:solidFill>
                  <a:prstClr val="white"/>
                </a:solidFill>
                <a:latin typeface="Times New Roman" panose="02020603050405020304" pitchFamily="18" charset="0"/>
                <a:ea typeface="+mj-ea"/>
                <a:cs typeface="Times New Roman" panose="02020603050405020304" pitchFamily="18" charset="0"/>
              </a:rPr>
              <a:t>Максимальный суммарный ток нагрузки двух стабилизаторов 0,7 А</a:t>
            </a:r>
            <a:br>
              <a:rPr lang="ru-RU" sz="1400" cap="all" dirty="0">
                <a:solidFill>
                  <a:prstClr val="white"/>
                </a:solidFill>
                <a:latin typeface="Times New Roman" panose="02020603050405020304" pitchFamily="18" charset="0"/>
                <a:ea typeface="+mj-ea"/>
                <a:cs typeface="Times New Roman" panose="02020603050405020304" pitchFamily="18" charset="0"/>
              </a:rPr>
            </a:br>
            <a:r>
              <a:rPr lang="ru-RU" sz="1400" cap="all" dirty="0">
                <a:solidFill>
                  <a:prstClr val="white"/>
                </a:solidFill>
                <a:latin typeface="Times New Roman" panose="02020603050405020304" pitchFamily="18" charset="0"/>
                <a:ea typeface="+mj-ea"/>
                <a:cs typeface="Times New Roman" panose="02020603050405020304" pitchFamily="18" charset="0"/>
              </a:rPr>
              <a:t>Размеры 53 x 32 x 23 мм.</a:t>
            </a:r>
            <a:endParaRPr lang="ru-RU" dirty="0"/>
          </a:p>
        </p:txBody>
      </p:sp>
    </p:spTree>
    <p:extLst>
      <p:ext uri="{BB962C8B-B14F-4D97-AF65-F5344CB8AC3E}">
        <p14:creationId xmlns:p14="http://schemas.microsoft.com/office/powerpoint/2010/main" val="30828268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85551" y="1058093"/>
            <a:ext cx="5084173" cy="5008440"/>
          </a:xfrm>
        </p:spPr>
        <p:txBody>
          <a:bodyPr>
            <a:noAutofit/>
          </a:bodyPr>
          <a:lstStyle/>
          <a:p>
            <a:r>
              <a:rPr lang="ru-RU" sz="2400" dirty="0">
                <a:latin typeface="Times New Roman" panose="02020603050405020304" pitchFamily="18" charset="0"/>
                <a:cs typeface="Times New Roman" panose="02020603050405020304" pitchFamily="18" charset="0"/>
              </a:rPr>
              <a:t>Блок питания 9V 1A, штекер 5.5-2.5 для портативной бытовой техники, которая имеет параметры питания - 9 вольт и не выше 1 ампер.</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Предназначен для бытовой техники со схожей характеристикой питания.</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Номинальном выходное напряжение    9 V</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Номинальная сила выходного тока    1000 мА</a:t>
            </a:r>
          </a:p>
        </p:txBody>
      </p:sp>
      <p:pic>
        <p:nvPicPr>
          <p:cNvPr id="3074" name="Picture 2" descr="ÐÐ»Ð¾Ðº Ð¿Ð¸ÑÐ°Ð½Ð¸Ñ Ð°Ð´Ð°Ð¿ÑÐµÑ 9V  1A 5.5x2.5  - ÐÐ°Ð³Ð°Ð·Ð¸Ð½ &quot;DELTA&quot; Ð² ÐÑÑÐ°Ð½Ðµ"/>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164994" y="1790768"/>
            <a:ext cx="3263504" cy="3263504"/>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4417053" y="473318"/>
            <a:ext cx="3577417" cy="584775"/>
          </a:xfrm>
          <a:prstGeom prst="rect">
            <a:avLst/>
          </a:prstGeom>
        </p:spPr>
        <p:txBody>
          <a:bodyPr wrap="square">
            <a:spAutoFit/>
          </a:bodyPr>
          <a:lstStyle/>
          <a:p>
            <a:r>
              <a:rPr lang="ru-RU" sz="3200" cap="all" dirty="0">
                <a:solidFill>
                  <a:schemeClr val="bg2">
                    <a:lumMod val="50000"/>
                  </a:schemeClr>
                </a:solidFill>
                <a:latin typeface="Times New Roman" panose="02020603050405020304" pitchFamily="18" charset="0"/>
                <a:ea typeface="+mj-ea"/>
                <a:cs typeface="Times New Roman" panose="02020603050405020304" pitchFamily="18" charset="0"/>
              </a:rPr>
              <a:t>Блок питания </a:t>
            </a:r>
            <a:endParaRPr lang="ru-RU" sz="2400" dirty="0">
              <a:solidFill>
                <a:schemeClr val="bg2">
                  <a:lumMod val="50000"/>
                </a:schemeClr>
              </a:solidFill>
            </a:endParaRPr>
          </a:p>
        </p:txBody>
      </p:sp>
    </p:spTree>
    <p:extLst>
      <p:ext uri="{BB962C8B-B14F-4D97-AF65-F5344CB8AC3E}">
        <p14:creationId xmlns:p14="http://schemas.microsoft.com/office/powerpoint/2010/main" val="20809561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879273" y="191046"/>
            <a:ext cx="6695801" cy="646331"/>
          </a:xfrm>
          <a:prstGeom prst="rect">
            <a:avLst/>
          </a:prstGeom>
          <a:noFill/>
        </p:spPr>
        <p:txBody>
          <a:bodyPr wrap="square" rtlCol="0">
            <a:spAutoFit/>
          </a:bodyPr>
          <a:lstStyle/>
          <a:p>
            <a:pPr algn="just"/>
            <a:r>
              <a:rPr lang="ru-RU" sz="3600" dirty="0" smtClean="0">
                <a:solidFill>
                  <a:schemeClr val="bg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Радиочастотная идентификация </a:t>
            </a:r>
            <a:endParaRPr lang="en-US" sz="3600" dirty="0">
              <a:solidFill>
                <a:schemeClr val="bg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326" y="1725652"/>
            <a:ext cx="3091407" cy="3091407"/>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3596639" y="941880"/>
            <a:ext cx="8329749" cy="1754326"/>
          </a:xfrm>
          <a:prstGeom prst="rect">
            <a:avLst/>
          </a:prstGeom>
          <a:noFill/>
        </p:spPr>
        <p:txBody>
          <a:bodyPr wrap="square" rtlCol="0">
            <a:spAutoFit/>
          </a:bodyPr>
          <a:lstStyle/>
          <a:p>
            <a:pPr algn="just"/>
            <a:r>
              <a:rPr lang="ru-RU" dirty="0">
                <a:latin typeface="Times New Roman" panose="02020603050405020304" pitchFamily="18" charset="0"/>
                <a:cs typeface="Times New Roman" panose="02020603050405020304" pitchFamily="18" charset="0"/>
              </a:rPr>
              <a:t>Радиочастотная идентификация (RFID) — это технология бесконтактной идентификации объектов при помощи радиочастотного канала связи. Идентификация объектов производится по уникальному идентификатору, который имеет каждая электронная метка. Считыватель излучает электромагнитные волны определенной частоты. Метки отправляют в ответ информацию – идентификационный номер, данные памяти и пр.</a:t>
            </a:r>
          </a:p>
        </p:txBody>
      </p:sp>
      <p:sp>
        <p:nvSpPr>
          <p:cNvPr id="8" name="Прямоугольник 7"/>
          <p:cNvSpPr/>
          <p:nvPr/>
        </p:nvSpPr>
        <p:spPr>
          <a:xfrm>
            <a:off x="3596639" y="2649595"/>
            <a:ext cx="7514408" cy="1754326"/>
          </a:xfrm>
          <a:prstGeom prst="rect">
            <a:avLst/>
          </a:prstGeom>
        </p:spPr>
        <p:txBody>
          <a:bodyPr wrap="square">
            <a:spAutoFit/>
          </a:bodyPr>
          <a:lstStyle/>
          <a:p>
            <a:r>
              <a:rPr lang="ru-RU" dirty="0">
                <a:solidFill>
                  <a:schemeClr val="bg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Преимущества технологии RFID:</a:t>
            </a:r>
          </a:p>
          <a:p>
            <a:pPr marL="214313" indent="-214313">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бесконтактная</a:t>
            </a:r>
          </a:p>
          <a:p>
            <a:pPr marL="214313" indent="-214313">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возможность скрытой установки меток</a:t>
            </a:r>
          </a:p>
          <a:p>
            <a:pPr marL="214313" indent="-214313">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высокая скорость считывания данных</a:t>
            </a:r>
          </a:p>
          <a:p>
            <a:pPr marL="214313" indent="-214313">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возможность установки во вредных средах</a:t>
            </a:r>
          </a:p>
          <a:p>
            <a:pPr marL="214313" indent="-214313">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невозможность </a:t>
            </a:r>
            <a:r>
              <a:rPr lang="ru-RU" dirty="0" smtClean="0">
                <a:latin typeface="Times New Roman" panose="02020603050405020304" pitchFamily="18" charset="0"/>
                <a:cs typeface="Times New Roman" panose="02020603050405020304" pitchFamily="18" charset="0"/>
              </a:rPr>
              <a:t>подделки</a:t>
            </a:r>
            <a:endParaRPr lang="ru-RU" dirty="0">
              <a:latin typeface="Times New Roman" panose="02020603050405020304" pitchFamily="18" charset="0"/>
              <a:cs typeface="Times New Roman" panose="02020603050405020304" pitchFamily="18" charset="0"/>
            </a:endParaRPr>
          </a:p>
        </p:txBody>
      </p:sp>
      <p:sp>
        <p:nvSpPr>
          <p:cNvPr id="9" name="TextBox 8"/>
          <p:cNvSpPr txBox="1"/>
          <p:nvPr/>
        </p:nvSpPr>
        <p:spPr>
          <a:xfrm>
            <a:off x="3596639" y="4403921"/>
            <a:ext cx="6044838" cy="2308324"/>
          </a:xfrm>
          <a:prstGeom prst="rect">
            <a:avLst/>
          </a:prstGeom>
          <a:noFill/>
        </p:spPr>
        <p:txBody>
          <a:bodyPr wrap="square" rtlCol="0">
            <a:spAutoFit/>
          </a:bodyPr>
          <a:lstStyle/>
          <a:p>
            <a:r>
              <a:rPr lang="ru-RU" dirty="0">
                <a:solidFill>
                  <a:schemeClr val="bg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Технические </a:t>
            </a:r>
            <a:r>
              <a:rPr lang="ru-RU">
                <a:solidFill>
                  <a:schemeClr val="bg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характеристики </a:t>
            </a:r>
            <a:r>
              <a:rPr lang="ru-RU" smtClean="0">
                <a:solidFill>
                  <a:schemeClr val="bg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RFID:</a:t>
            </a:r>
            <a:endParaRPr lang="ru-RU" dirty="0">
              <a:solidFill>
                <a:schemeClr val="bg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14313" indent="-214313">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Напряжение питания: 3.3V;</a:t>
            </a:r>
          </a:p>
          <a:p>
            <a:pPr marL="214313" indent="-214313">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Потребляемый ток :13-26mA;</a:t>
            </a:r>
          </a:p>
          <a:p>
            <a:pPr marL="214313" indent="-214313">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Рабочая частота: 13.56MHz;</a:t>
            </a:r>
          </a:p>
          <a:p>
            <a:pPr marL="214313" indent="-214313">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Дальность считывания: 0 - 60 мм;</a:t>
            </a:r>
          </a:p>
          <a:p>
            <a:pPr marL="214313" indent="-214313">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Интерфейс: SPI;</a:t>
            </a:r>
          </a:p>
          <a:p>
            <a:pPr marL="214313" indent="-214313">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Скорость передачи: максимальная 10МБит/с;</a:t>
            </a:r>
          </a:p>
          <a:p>
            <a:pPr marL="214313" indent="-214313">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Размер: 40мм х 60мм;</a:t>
            </a:r>
          </a:p>
        </p:txBody>
      </p:sp>
    </p:spTree>
    <p:extLst>
      <p:ext uri="{BB962C8B-B14F-4D97-AF65-F5344CB8AC3E}">
        <p14:creationId xmlns:p14="http://schemas.microsoft.com/office/powerpoint/2010/main" val="11603483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79205" y="660201"/>
            <a:ext cx="4474840" cy="1930226"/>
          </a:xfrm>
        </p:spPr>
        <p:txBody>
          <a:bodyPr>
            <a:normAutofit fontScale="90000"/>
          </a:bodyPr>
          <a:lstStyle/>
          <a:p>
            <a:pPr algn="ctr"/>
            <a:r>
              <a:rPr lang="ru-RU" dirty="0" smtClean="0">
                <a:solidFill>
                  <a:schemeClr val="bg2">
                    <a:lumMod val="50000"/>
                  </a:schemeClr>
                </a:solidFill>
                <a:latin typeface="Times New Roman" pitchFamily="18" charset="0"/>
                <a:cs typeface="Times New Roman" pitchFamily="18" charset="0"/>
              </a:rPr>
              <a:t/>
            </a:r>
            <a:br>
              <a:rPr lang="ru-RU" dirty="0" smtClean="0">
                <a:solidFill>
                  <a:schemeClr val="bg2">
                    <a:lumMod val="50000"/>
                  </a:schemeClr>
                </a:solidFill>
                <a:latin typeface="Times New Roman" pitchFamily="18" charset="0"/>
                <a:cs typeface="Times New Roman" pitchFamily="18" charset="0"/>
              </a:rPr>
            </a:br>
            <a:r>
              <a:rPr lang="ru-RU" dirty="0">
                <a:solidFill>
                  <a:schemeClr val="bg2">
                    <a:lumMod val="50000"/>
                  </a:schemeClr>
                </a:solidFill>
                <a:latin typeface="Times New Roman" pitchFamily="18" charset="0"/>
                <a:cs typeface="Times New Roman" pitchFamily="18" charset="0"/>
              </a:rPr>
              <a:t>9 В разъем батареи с постоянным током</a:t>
            </a:r>
          </a:p>
        </p:txBody>
      </p:sp>
      <p:sp>
        <p:nvSpPr>
          <p:cNvPr id="6" name="Содержимое 5"/>
          <p:cNvSpPr>
            <a:spLocks noGrp="1"/>
          </p:cNvSpPr>
          <p:nvPr>
            <p:ph idx="1"/>
          </p:nvPr>
        </p:nvSpPr>
        <p:spPr>
          <a:xfrm>
            <a:off x="513650" y="3709851"/>
            <a:ext cx="11347424" cy="2998204"/>
          </a:xfrm>
          <a:prstGeom prst="rect">
            <a:avLst/>
          </a:prstGeom>
        </p:spPr>
        <p:txBody>
          <a:bodyPr>
            <a:normAutofit fontScale="92500" lnSpcReduction="10000"/>
          </a:bodyPr>
          <a:lstStyle/>
          <a:p>
            <a:r>
              <a:rPr lang="ru-RU" dirty="0" smtClean="0">
                <a:latin typeface="Times New Roman" pitchFamily="18" charset="0"/>
                <a:cs typeface="Times New Roman" pitchFamily="18" charset="0"/>
              </a:rPr>
              <a:t>Тип: I-тип</a:t>
            </a:r>
            <a:endParaRPr lang="en-US" dirty="0" smtClean="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 Подходит для: 9В батареи;</a:t>
            </a:r>
            <a:endParaRPr lang="en-US" dirty="0" smtClean="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 Размер пряжки: 30,4 </a:t>
            </a:r>
            <a:r>
              <a:rPr lang="ru-RU" dirty="0" err="1" smtClean="0">
                <a:latin typeface="Times New Roman" pitchFamily="18" charset="0"/>
                <a:cs typeface="Times New Roman" pitchFamily="18" charset="0"/>
              </a:rPr>
              <a:t>х</a:t>
            </a:r>
            <a:r>
              <a:rPr lang="ru-RU" dirty="0" smtClean="0">
                <a:latin typeface="Times New Roman" pitchFamily="18" charset="0"/>
                <a:cs typeface="Times New Roman" pitchFamily="18" charset="0"/>
              </a:rPr>
              <a:t> 16 </a:t>
            </a:r>
            <a:r>
              <a:rPr lang="ru-RU" dirty="0" err="1" smtClean="0">
                <a:latin typeface="Times New Roman" pitchFamily="18" charset="0"/>
                <a:cs typeface="Times New Roman" pitchFamily="18" charset="0"/>
              </a:rPr>
              <a:t>х</a:t>
            </a:r>
            <a:r>
              <a:rPr lang="ru-RU" dirty="0" smtClean="0">
                <a:latin typeface="Times New Roman" pitchFamily="18" charset="0"/>
                <a:cs typeface="Times New Roman" pitchFamily="18" charset="0"/>
              </a:rPr>
              <a:t> 6 мм / 1,2 "</a:t>
            </a:r>
            <a:r>
              <a:rPr lang="ru-RU" dirty="0" err="1" smtClean="0">
                <a:latin typeface="Times New Roman" pitchFamily="18" charset="0"/>
                <a:cs typeface="Times New Roman" pitchFamily="18" charset="0"/>
              </a:rPr>
              <a:t>х</a:t>
            </a:r>
            <a:r>
              <a:rPr lang="ru-RU" dirty="0" smtClean="0">
                <a:latin typeface="Times New Roman" pitchFamily="18" charset="0"/>
                <a:cs typeface="Times New Roman" pitchFamily="18" charset="0"/>
              </a:rPr>
              <a:t> 0,63" </a:t>
            </a:r>
            <a:r>
              <a:rPr lang="ru-RU" dirty="0" err="1" smtClean="0">
                <a:latin typeface="Times New Roman" pitchFamily="18" charset="0"/>
                <a:cs typeface="Times New Roman" pitchFamily="18" charset="0"/>
              </a:rPr>
              <a:t>х</a:t>
            </a:r>
            <a:r>
              <a:rPr lang="ru-RU" dirty="0" smtClean="0">
                <a:latin typeface="Times New Roman" pitchFamily="18" charset="0"/>
                <a:cs typeface="Times New Roman" pitchFamily="18" charset="0"/>
              </a:rPr>
              <a:t> 0,24 "(Д * Ш * В) 9-контактный разъем аккумулятора, пластиковый корпус I-типа, 2-проводной разъем. Простое управление, компактный размер, идеальная замена для замены старых или поврежденных. 10 см зачищенные и луженые провода, 1 красный и 1 черный для удобной идентификации и пайки разъема для 9-вольтовой батареи.</a:t>
            </a:r>
            <a:endParaRPr lang="ru-RU" dirty="0">
              <a:latin typeface="Times New Roman" pitchFamily="18" charset="0"/>
              <a:cs typeface="Times New Roman" pitchFamily="18" charset="0"/>
            </a:endParaRPr>
          </a:p>
        </p:txBody>
      </p:sp>
      <p:pic>
        <p:nvPicPr>
          <p:cNvPr id="7" name="Рисунок 6" descr="41CsFAcCKTL._SX342_.jpg"/>
          <p:cNvPicPr>
            <a:picLocks noChangeAspect="1"/>
          </p:cNvPicPr>
          <p:nvPr/>
        </p:nvPicPr>
        <p:blipFill>
          <a:blip r:embed="rId2" cstate="print"/>
          <a:stretch>
            <a:fillRect/>
          </a:stretch>
        </p:blipFill>
        <p:spPr>
          <a:xfrm>
            <a:off x="2161035" y="660201"/>
            <a:ext cx="2880320" cy="2880320"/>
          </a:xfrm>
          <a:prstGeom prst="rect">
            <a:avLst/>
          </a:prstGeom>
        </p:spPr>
      </p:pic>
    </p:spTree>
    <p:extLst>
      <p:ext uri="{BB962C8B-B14F-4D97-AF65-F5344CB8AC3E}">
        <p14:creationId xmlns:p14="http://schemas.microsoft.com/office/powerpoint/2010/main" val="9705024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7518400" y="304801"/>
            <a:ext cx="3962400" cy="1431925"/>
          </a:xfrm>
        </p:spPr>
        <p:txBody>
          <a:bodyPr/>
          <a:lstStyle/>
          <a:p>
            <a:r>
              <a:rPr lang="kk-KZ" altLang="ru-RU"/>
              <a:t>Модуль </a:t>
            </a:r>
            <a:r>
              <a:rPr lang="en-US" altLang="ru-RU" sz="4000">
                <a:solidFill>
                  <a:schemeClr val="tx1"/>
                </a:solidFill>
                <a:latin typeface="Times New Roman" pitchFamily="18" charset="0"/>
                <a:cs typeface="Times New Roman" pitchFamily="18" charset="0"/>
              </a:rPr>
              <a:t>GY – 521</a:t>
            </a:r>
            <a:r>
              <a:rPr lang="en-US" altLang="ru-RU" sz="4000">
                <a:solidFill>
                  <a:srgbClr val="262626"/>
                </a:solidFill>
                <a:latin typeface="Times New Roman" pitchFamily="18" charset="0"/>
                <a:cs typeface="Times New Roman" pitchFamily="18" charset="0"/>
              </a:rPr>
              <a:t> </a:t>
            </a:r>
            <a:endParaRPr lang="ru-RU" altLang="ru-RU" sz="4000">
              <a:solidFill>
                <a:srgbClr val="262626"/>
              </a:solidFill>
              <a:latin typeface="Times New Roman" pitchFamily="18" charset="0"/>
              <a:cs typeface="Times New Roman" pitchFamily="18" charset="0"/>
            </a:endParaRPr>
          </a:p>
        </p:txBody>
      </p:sp>
      <p:sp>
        <p:nvSpPr>
          <p:cNvPr id="9219" name="Rectangle 3"/>
          <p:cNvSpPr>
            <a:spLocks noGrp="1" noChangeArrowheads="1"/>
          </p:cNvSpPr>
          <p:nvPr>
            <p:ph type="body" idx="1"/>
          </p:nvPr>
        </p:nvSpPr>
        <p:spPr>
          <a:xfrm>
            <a:off x="5283200" y="1981200"/>
            <a:ext cx="6197600" cy="4114800"/>
          </a:xfrm>
        </p:spPr>
        <p:txBody>
          <a:bodyPr/>
          <a:lstStyle/>
          <a:p>
            <a:pPr>
              <a:lnSpc>
                <a:spcPct val="80000"/>
              </a:lnSpc>
            </a:pPr>
            <a:r>
              <a:rPr lang="ru-RU" altLang="ru-RU" sz="2000" b="1">
                <a:effectLst/>
              </a:rPr>
              <a:t>GY-521</a:t>
            </a:r>
            <a:r>
              <a:rPr lang="ru-RU" altLang="ru-RU" sz="2000">
                <a:effectLst/>
              </a:rPr>
              <a:t> – компактный и легкий модуль 3х осевого акселерометра и 3х осевой гироскоп управляемый по протоколу I2C. Данный датчик отлично подходит для определения положения в пространстве.</a:t>
            </a:r>
          </a:p>
          <a:p>
            <a:pPr>
              <a:lnSpc>
                <a:spcPct val="80000"/>
              </a:lnSpc>
            </a:pPr>
            <a:r>
              <a:rPr lang="ru-RU" altLang="ru-RU" sz="2000">
                <a:effectLst/>
              </a:rPr>
              <a:t>    Датчики определения положения в пространстве широко используются в мобильных устройствах, а для самоделок чаще всего применяются в квадрокоптерах.</a:t>
            </a:r>
            <a:br>
              <a:rPr lang="ru-RU" altLang="ru-RU" sz="2000">
                <a:effectLst/>
              </a:rPr>
            </a:br>
            <a:endParaRPr lang="ru-RU" altLang="ru-RU" sz="2000">
              <a:effectLst/>
            </a:endParaRPr>
          </a:p>
          <a:p>
            <a:pPr>
              <a:lnSpc>
                <a:spcPct val="80000"/>
              </a:lnSpc>
            </a:pPr>
            <a:endParaRPr lang="ru-RU" altLang="ru-RU" sz="2000"/>
          </a:p>
        </p:txBody>
      </p:sp>
      <p:pic>
        <p:nvPicPr>
          <p:cNvPr id="9220" name="Рисунок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8001" y="2057400"/>
            <a:ext cx="4389967"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73065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032000" y="304801"/>
            <a:ext cx="9448800" cy="1431925"/>
          </a:xfrm>
        </p:spPr>
        <p:txBody>
          <a:bodyPr/>
          <a:lstStyle/>
          <a:p>
            <a:r>
              <a:rPr lang="kk-KZ" altLang="ru-RU"/>
              <a:t>Ультразуковой датчик</a:t>
            </a:r>
            <a:endParaRPr lang="ru-RU" altLang="ru-RU"/>
          </a:p>
        </p:txBody>
      </p:sp>
      <p:sp>
        <p:nvSpPr>
          <p:cNvPr id="10243" name="Rectangle 3"/>
          <p:cNvSpPr>
            <a:spLocks noGrp="1" noChangeArrowheads="1"/>
          </p:cNvSpPr>
          <p:nvPr>
            <p:ph type="body" idx="1"/>
          </p:nvPr>
        </p:nvSpPr>
        <p:spPr>
          <a:xfrm>
            <a:off x="4978400" y="1981200"/>
            <a:ext cx="6502400" cy="4114800"/>
          </a:xfrm>
        </p:spPr>
        <p:txBody>
          <a:bodyPr/>
          <a:lstStyle/>
          <a:p>
            <a:pPr>
              <a:lnSpc>
                <a:spcPct val="80000"/>
              </a:lnSpc>
            </a:pPr>
            <a:r>
              <a:rPr lang="ru-RU" altLang="ru-RU" sz="2000"/>
              <a:t>Ультразвуковой датчик HC SR04</a:t>
            </a:r>
            <a:r>
              <a:rPr lang="ru-RU" altLang="ru-RU" sz="2000" b="1"/>
              <a:t> самый известный датчик для применения в Arduino, Raspberry Pi,  ESP8266 и  ESP32 модулях. </a:t>
            </a:r>
            <a:r>
              <a:rPr lang="ru-RU" altLang="ru-RU" sz="2000"/>
              <a:t>Позволяет измерять расстояние до объекта  в диапазоне от 2 до 400 см. Например, если вы хотите собрать робота, который объезжает преграды, то данный дальномер прекрасно подойдет для ваших задач. Датчик имеет небольшие габариты и простой интерфейс. Этот бесконтактный датчик обеспечивает высокую точность и стабильность измерений. </a:t>
            </a:r>
          </a:p>
        </p:txBody>
      </p:sp>
      <p:pic>
        <p:nvPicPr>
          <p:cNvPr id="2050" name="Picture 2" descr="aeProduct.getSubject()"/>
          <p:cNvPicPr>
            <a:picLocks noChangeAspect="1" noChangeArrowheads="1"/>
          </p:cNvPicPr>
          <p:nvPr/>
        </p:nvPicPr>
        <p:blipFill rotWithShape="1">
          <a:blip r:embed="rId2">
            <a:extLst/>
          </a:blip>
          <a:srcRect t="15403" b="14746"/>
          <a:stretch/>
        </p:blipFill>
        <p:spPr bwMode="auto">
          <a:xfrm>
            <a:off x="481042" y="2320537"/>
            <a:ext cx="3712295" cy="207590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Tree>
    <p:extLst>
      <p:ext uri="{BB962C8B-B14F-4D97-AF65-F5344CB8AC3E}">
        <p14:creationId xmlns:p14="http://schemas.microsoft.com/office/powerpoint/2010/main" val="26518061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kk-KZ" altLang="ru-RU"/>
              <a:t>Переключатель наклона</a:t>
            </a:r>
            <a:endParaRPr lang="ru-RU" altLang="ru-RU"/>
          </a:p>
        </p:txBody>
      </p:sp>
      <p:sp>
        <p:nvSpPr>
          <p:cNvPr id="13315" name="Rectangle 3"/>
          <p:cNvSpPr>
            <a:spLocks noGrp="1" noChangeArrowheads="1"/>
          </p:cNvSpPr>
          <p:nvPr>
            <p:ph type="body" idx="1"/>
          </p:nvPr>
        </p:nvSpPr>
        <p:spPr>
          <a:xfrm>
            <a:off x="4775200" y="1981200"/>
            <a:ext cx="6705600" cy="4114800"/>
          </a:xfrm>
        </p:spPr>
        <p:txBody>
          <a:bodyPr/>
          <a:lstStyle/>
          <a:p>
            <a:pPr>
              <a:lnSpc>
                <a:spcPct val="80000"/>
              </a:lnSpc>
            </a:pPr>
            <a:r>
              <a:rPr lang="kk-KZ" altLang="ru-RU" sz="2000">
                <a:latin typeface="Arial Unicode MS" pitchFamily="34" charset="-128"/>
              </a:rPr>
              <a:t>Датчики наклона являются важными компанентами систем охранной сигнализации. Сенсорные датчики наклона определяют угол наклона или движение. Датчики наклона может быть реализованы с использованем технологии ртуты и роликовых</a:t>
            </a:r>
            <a:r>
              <a:rPr lang="ru-RU" altLang="ru-RU" sz="1800">
                <a:solidFill>
                  <a:schemeClr val="tx2"/>
                </a:solidFill>
                <a:latin typeface="Times New Roman" pitchFamily="18" charset="0"/>
              </a:rPr>
              <a:t> шариков и могут быть установлены с использованием механической резьбы, магнитов или клеящих веществ в зависимости оттого, на какой тип поверхности они устанавливаются.</a:t>
            </a:r>
          </a:p>
        </p:txBody>
      </p:sp>
      <p:pic>
        <p:nvPicPr>
          <p:cNvPr id="13316" name="Picture 4" descr="$_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981201"/>
            <a:ext cx="4512733" cy="374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15995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kk-KZ" altLang="ru-RU" sz="4000"/>
              <a:t>Датчик уровня воды</a:t>
            </a:r>
            <a:endParaRPr lang="ru-RU" altLang="ru-RU" sz="4000"/>
          </a:p>
        </p:txBody>
      </p:sp>
      <p:sp>
        <p:nvSpPr>
          <p:cNvPr id="14339" name="Rectangle 3"/>
          <p:cNvSpPr>
            <a:spLocks noGrp="1" noChangeArrowheads="1"/>
          </p:cNvSpPr>
          <p:nvPr>
            <p:ph type="body" idx="1"/>
          </p:nvPr>
        </p:nvSpPr>
        <p:spPr>
          <a:xfrm>
            <a:off x="4368800" y="1981200"/>
            <a:ext cx="7112000" cy="4495800"/>
          </a:xfrm>
        </p:spPr>
        <p:txBody>
          <a:bodyPr/>
          <a:lstStyle/>
          <a:p>
            <a:pPr>
              <a:lnSpc>
                <a:spcPct val="80000"/>
              </a:lnSpc>
            </a:pPr>
            <a:r>
              <a:rPr lang="ru-RU" altLang="ru-RU" sz="1800"/>
              <a:t>Конструкции датчиков уровня воды могут быть различными – поплавковые, погруженные, врезные. Данный датчик воды – погруженный. Чем больше погружение датчика в воду, тем меньше сопротивление между двумя соседними проводами. Датчик имеет три контакта для подключения к контроллеру.</a:t>
            </a:r>
          </a:p>
          <a:p>
            <a:pPr>
              <a:lnSpc>
                <a:spcPct val="80000"/>
              </a:lnSpc>
            </a:pPr>
            <a:r>
              <a:rPr lang="ru-RU" altLang="ru-RU" sz="1800"/>
              <a:t>+ – питание датчика;</a:t>
            </a:r>
          </a:p>
          <a:p>
            <a:pPr>
              <a:lnSpc>
                <a:spcPct val="80000"/>
              </a:lnSpc>
            </a:pPr>
            <a:r>
              <a:rPr lang="ru-RU" altLang="ru-RU" sz="1800"/>
              <a:t>- – земля;</a:t>
            </a:r>
          </a:p>
          <a:p>
            <a:pPr>
              <a:lnSpc>
                <a:spcPct val="80000"/>
              </a:lnSpc>
            </a:pPr>
            <a:r>
              <a:rPr lang="ru-RU" altLang="ru-RU" sz="1800"/>
              <a:t>S - аналоговое значение.</a:t>
            </a:r>
          </a:p>
          <a:p>
            <a:pPr>
              <a:lnSpc>
                <a:spcPct val="80000"/>
              </a:lnSpc>
            </a:pPr>
            <a:r>
              <a:rPr lang="ru-RU" altLang="ru-RU" sz="1800"/>
              <a:t>На вывод S подается аналоговое значение, которое можно передавать в контроллер для дальнейшей обработки, анализа и принятия решений. Датчик имеет красный светодиод, сигнализирующих о наличие поступающего на датчик питания. </a:t>
            </a:r>
          </a:p>
          <a:p>
            <a:pPr>
              <a:lnSpc>
                <a:spcPct val="80000"/>
              </a:lnSpc>
            </a:pPr>
            <a:endParaRPr lang="ru-RU" altLang="ru-RU" sz="2000"/>
          </a:p>
        </p:txBody>
      </p:sp>
      <p:pic>
        <p:nvPicPr>
          <p:cNvPr id="14340" name="Picture 4" descr="arduio-Datchik-urovnya-vod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81200"/>
            <a:ext cx="4368800" cy="420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61105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657600" y="304801"/>
            <a:ext cx="7823200" cy="1431925"/>
          </a:xfrm>
        </p:spPr>
        <p:txBody>
          <a:bodyPr/>
          <a:lstStyle/>
          <a:p>
            <a:r>
              <a:rPr lang="kk-KZ" altLang="ru-RU"/>
              <a:t>Микросхема </a:t>
            </a:r>
            <a:r>
              <a:rPr lang="ru-RU" altLang="ru-RU" sz="3200"/>
              <a:t> </a:t>
            </a:r>
            <a:r>
              <a:rPr lang="ru-RU" altLang="ru-RU" sz="3200">
                <a:effectLst/>
                <a:hlinkClick r:id="rId2"/>
              </a:rPr>
              <a:t>L293D</a:t>
            </a:r>
            <a:endParaRPr lang="ru-RU" altLang="ru-RU" sz="3200">
              <a:effectLst/>
            </a:endParaRPr>
          </a:p>
        </p:txBody>
      </p:sp>
      <p:sp>
        <p:nvSpPr>
          <p:cNvPr id="15363" name="Rectangle 3"/>
          <p:cNvSpPr>
            <a:spLocks noGrp="1" noChangeArrowheads="1"/>
          </p:cNvSpPr>
          <p:nvPr>
            <p:ph type="body" idx="1"/>
          </p:nvPr>
        </p:nvSpPr>
        <p:spPr>
          <a:xfrm>
            <a:off x="4470400" y="1981200"/>
            <a:ext cx="7010400" cy="4495800"/>
          </a:xfrm>
        </p:spPr>
        <p:txBody>
          <a:bodyPr/>
          <a:lstStyle/>
          <a:p>
            <a:pPr>
              <a:lnSpc>
                <a:spcPct val="70000"/>
              </a:lnSpc>
              <a:buFont typeface="Wingdings" pitchFamily="2" charset="2"/>
              <a:buNone/>
            </a:pPr>
            <a:r>
              <a:rPr lang="ru-RU" altLang="ru-RU" sz="1800"/>
              <a:t>Микросхема </a:t>
            </a:r>
            <a:r>
              <a:rPr lang="ru-RU" altLang="ru-RU" sz="1800">
                <a:hlinkClick r:id="rId2"/>
              </a:rPr>
              <a:t>L293D</a:t>
            </a:r>
            <a:r>
              <a:rPr lang="ru-RU" altLang="ru-RU" sz="1800"/>
              <a:t> — это сборка из четырёх H-полумостов. Это может быть использовано для независимого управления двумя двигателями постоянного тока, с возможностью включения реверса. Также чип может быть использован для контроля одного биполярного шагового двигателя.</a:t>
            </a:r>
          </a:p>
          <a:p>
            <a:pPr>
              <a:lnSpc>
                <a:spcPct val="70000"/>
              </a:lnSpc>
              <a:buFont typeface="Wingdings" pitchFamily="2" charset="2"/>
              <a:buNone/>
            </a:pPr>
            <a:endParaRPr lang="ru-RU" altLang="ru-RU" sz="1800"/>
          </a:p>
          <a:p>
            <a:pPr>
              <a:lnSpc>
                <a:spcPct val="70000"/>
              </a:lnSpc>
            </a:pPr>
            <a:r>
              <a:rPr lang="ru-RU" altLang="ru-RU" sz="1800"/>
              <a:t>Управление осуществляется через транзисторно-транзисторную логику (TTL), а возвратные (flyback) диоды уже встроены в чип. Это означает, что для управления моторами понадобятся лишь сами моторы, L293D и микроконтроллер вроде Arduino. Чип может быть легко установлен на breadboard.</a:t>
            </a:r>
          </a:p>
          <a:p>
            <a:pPr>
              <a:lnSpc>
                <a:spcPct val="70000"/>
              </a:lnSpc>
            </a:pPr>
            <a:r>
              <a:rPr lang="ru-RU" altLang="ru-RU" sz="1800"/>
              <a:t>L293D может выдавать до 600 мА на канал. Если этого недостаточно можно соединить несколько микросхем параллельно и тем самым поднять предельные характеристики.</a:t>
            </a:r>
          </a:p>
          <a:p>
            <a:endParaRPr lang="ru-RU" altLang="ru-RU" sz="2800"/>
          </a:p>
        </p:txBody>
      </p:sp>
      <p:pic>
        <p:nvPicPr>
          <p:cNvPr id="15364" name="Рисунок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362200"/>
            <a:ext cx="41402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21789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80043" y="274638"/>
            <a:ext cx="5102357" cy="1354162"/>
          </a:xfrm>
        </p:spPr>
        <p:txBody>
          <a:bodyPr>
            <a:normAutofit/>
          </a:bodyPr>
          <a:lstStyle/>
          <a:p>
            <a:r>
              <a:rPr lang="ru-RU" dirty="0">
                <a:latin typeface="Times New Roman" pitchFamily="18" charset="0"/>
                <a:cs typeface="Times New Roman" pitchFamily="18" charset="0"/>
              </a:rPr>
              <a:t>П</a:t>
            </a:r>
            <a:r>
              <a:rPr lang="ru-RU" dirty="0" smtClean="0">
                <a:latin typeface="Times New Roman" pitchFamily="18" charset="0"/>
                <a:cs typeface="Times New Roman" pitchFamily="18" charset="0"/>
              </a:rPr>
              <a:t>ассивный зуммер</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815413" y="3429000"/>
            <a:ext cx="10766987" cy="3168352"/>
          </a:xfrm>
          <a:prstGeom prst="rect">
            <a:avLst/>
          </a:prstGeom>
        </p:spPr>
        <p:txBody>
          <a:bodyPr>
            <a:normAutofit lnSpcReduction="10000"/>
          </a:bodyPr>
          <a:lstStyle/>
          <a:p>
            <a:r>
              <a:rPr lang="ru-RU" dirty="0">
                <a:latin typeface="Times New Roman" pitchFamily="18" charset="0"/>
                <a:cs typeface="Times New Roman" pitchFamily="18" charset="0"/>
              </a:rPr>
              <a:t>Пассивный зуммер: вам нужно использовать функцию </a:t>
            </a:r>
            <a:r>
              <a:rPr lang="ru-RU" dirty="0" err="1">
                <a:latin typeface="Times New Roman" pitchFamily="18" charset="0"/>
                <a:cs typeface="Times New Roman" pitchFamily="18" charset="0"/>
              </a:rPr>
              <a:t>Tone</a:t>
            </a:r>
            <a:r>
              <a:rPr lang="ru-RU" dirty="0">
                <a:latin typeface="Times New Roman" pitchFamily="18" charset="0"/>
                <a:cs typeface="Times New Roman" pitchFamily="18" charset="0"/>
              </a:rPr>
              <a:t>(), чтобы сделать звуковой сигнал. Если у него нет внутреннего генератора, вам нужно использовать функцию </a:t>
            </a:r>
            <a:r>
              <a:rPr lang="ru-RU" dirty="0" err="1">
                <a:latin typeface="Times New Roman" pitchFamily="18" charset="0"/>
                <a:cs typeface="Times New Roman" pitchFamily="18" charset="0"/>
              </a:rPr>
              <a:t>Tone</a:t>
            </a:r>
            <a:r>
              <a:rPr lang="ru-RU" dirty="0">
                <a:latin typeface="Times New Roman" pitchFamily="18" charset="0"/>
                <a:cs typeface="Times New Roman" pitchFamily="18" charset="0"/>
              </a:rPr>
              <a:t>(), чтобы создать частоту, которая будет колебаться. Проверьте справочную страницу </a:t>
            </a:r>
            <a:r>
              <a:rPr lang="ru-RU" dirty="0" err="1">
                <a:latin typeface="Times New Roman" pitchFamily="18" charset="0"/>
                <a:cs typeface="Times New Roman" pitchFamily="18" charset="0"/>
              </a:rPr>
              <a:t>Tone</a:t>
            </a:r>
            <a:r>
              <a:rPr lang="ru-RU" dirty="0">
                <a:latin typeface="Times New Roman" pitchFamily="18" charset="0"/>
                <a:cs typeface="Times New Roman" pitchFamily="18" charset="0"/>
              </a:rPr>
              <a:t>(), чтобы узнать, как ее использовать, но достаточно просто, вам просто нужно ввести в качестве параметра </a:t>
            </a:r>
            <a:r>
              <a:rPr lang="ru-RU" dirty="0" err="1">
                <a:latin typeface="Times New Roman" pitchFamily="18" charset="0"/>
                <a:cs typeface="Times New Roman" pitchFamily="18" charset="0"/>
              </a:rPr>
              <a:t>pin</a:t>
            </a:r>
            <a:r>
              <a:rPr lang="ru-RU" dirty="0">
                <a:latin typeface="Times New Roman" pitchFamily="18" charset="0"/>
                <a:cs typeface="Times New Roman" pitchFamily="18" charset="0"/>
              </a:rPr>
              <a:t> и частоту, как </a:t>
            </a:r>
            <a:r>
              <a:rPr lang="ru-RU" dirty="0" err="1">
                <a:latin typeface="Times New Roman" pitchFamily="18" charset="0"/>
                <a:cs typeface="Times New Roman" pitchFamily="18" charset="0"/>
              </a:rPr>
              <a:t>Tone</a:t>
            </a:r>
            <a:r>
              <a:rPr lang="ru-RU" dirty="0">
                <a:latin typeface="Times New Roman" pitchFamily="18" charset="0"/>
                <a:cs typeface="Times New Roman" pitchFamily="18" charset="0"/>
              </a:rPr>
              <a:t> (3, 440), будет генерировать 440 Гц на пассивном зуммере, подключенном к контакту 3.</a:t>
            </a:r>
          </a:p>
          <a:p>
            <a:endParaRPr lang="ru-RU" dirty="0">
              <a:latin typeface="Times New Roman" pitchFamily="18" charset="0"/>
              <a:cs typeface="Times New Roman" pitchFamily="18" charset="0"/>
            </a:endParaRPr>
          </a:p>
        </p:txBody>
      </p:sp>
      <p:pic>
        <p:nvPicPr>
          <p:cNvPr id="5" name="Рисунок 4" descr="1-PCS-Passive-Speaker-Buzzer-Module-Black-for-arduino-sensor-kit-01.jpg"/>
          <p:cNvPicPr>
            <a:picLocks noChangeAspect="1"/>
          </p:cNvPicPr>
          <p:nvPr/>
        </p:nvPicPr>
        <p:blipFill>
          <a:blip r:embed="rId2" cstate="print"/>
          <a:stretch>
            <a:fillRect/>
          </a:stretch>
        </p:blipFill>
        <p:spPr>
          <a:xfrm>
            <a:off x="431371" y="0"/>
            <a:ext cx="4668011" cy="3140968"/>
          </a:xfrm>
          <a:prstGeom prst="rect">
            <a:avLst/>
          </a:prstGeom>
        </p:spPr>
      </p:pic>
    </p:spTree>
    <p:extLst>
      <p:ext uri="{BB962C8B-B14F-4D97-AF65-F5344CB8AC3E}">
        <p14:creationId xmlns:p14="http://schemas.microsoft.com/office/powerpoint/2010/main" val="21268325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807968" y="757556"/>
            <a:ext cx="5373621" cy="891531"/>
          </a:xfrm>
        </p:spPr>
        <p:txBody>
          <a:bodyPr>
            <a:normAutofit/>
          </a:bodyPr>
          <a:lstStyle/>
          <a:p>
            <a:r>
              <a:rPr lang="ru-RU" sz="3600" dirty="0" smtClean="0">
                <a:latin typeface="Times New Roman" pitchFamily="18" charset="0"/>
                <a:cs typeface="Times New Roman" pitchFamily="18" charset="0"/>
              </a:rPr>
              <a:t>Шаговый двигатель</a:t>
            </a:r>
            <a:endParaRPr lang="ru-RU" sz="3600" dirty="0">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719403" y="3573016"/>
            <a:ext cx="10849205" cy="2880320"/>
          </a:xfrm>
        </p:spPr>
        <p:txBody>
          <a:bodyPr>
            <a:noAutofit/>
          </a:bodyPr>
          <a:lstStyle/>
          <a:p>
            <a:pPr fontAlgn="base"/>
            <a:r>
              <a:rPr lang="ru-RU" sz="1800" dirty="0">
                <a:solidFill>
                  <a:schemeClr val="tx1"/>
                </a:solidFill>
                <a:latin typeface="Times New Roman" pitchFamily="18" charset="0"/>
                <a:cs typeface="Times New Roman" pitchFamily="18" charset="0"/>
              </a:rPr>
              <a:t>Шаговый двигатель – это мотор, перемещающий свой вал в зависимости от заданных в программе микроконтроллера шагов и направления. Подобные устройства чаще всего используются в робототехнике, принтерах, манипуляторах, различных станках и прочих электронных приборах. Большим преимуществом шаговых двигателей над двигателями постоянного вращения является обеспечение точного углового позиционирования ротора. Также в шаговых двигателях имеется возможность быстрого старта, остановки, реверса.</a:t>
            </a:r>
          </a:p>
        </p:txBody>
      </p:sp>
      <p:pic>
        <p:nvPicPr>
          <p:cNvPr id="4" name="Рисунок 3" descr="41jGkrzgLUL._SX342_.jpg"/>
          <p:cNvPicPr>
            <a:picLocks noChangeAspect="1"/>
          </p:cNvPicPr>
          <p:nvPr/>
        </p:nvPicPr>
        <p:blipFill>
          <a:blip r:embed="rId2" cstate="print"/>
          <a:stretch>
            <a:fillRect/>
          </a:stretch>
        </p:blipFill>
        <p:spPr>
          <a:xfrm>
            <a:off x="527381" y="0"/>
            <a:ext cx="4343400" cy="3257550"/>
          </a:xfrm>
          <a:prstGeom prst="rect">
            <a:avLst/>
          </a:prstGeom>
        </p:spPr>
      </p:pic>
    </p:spTree>
    <p:extLst>
      <p:ext uri="{BB962C8B-B14F-4D97-AF65-F5344CB8AC3E}">
        <p14:creationId xmlns:p14="http://schemas.microsoft.com/office/powerpoint/2010/main" val="42024550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07968" y="274638"/>
            <a:ext cx="5774432" cy="1354162"/>
          </a:xfrm>
        </p:spPr>
        <p:txBody>
          <a:bodyPr>
            <a:normAutofit/>
          </a:bodyPr>
          <a:lstStyle/>
          <a:p>
            <a:r>
              <a:rPr lang="en-US" dirty="0">
                <a:latin typeface="Times New Roman" pitchFamily="18" charset="0"/>
                <a:cs typeface="Times New Roman" pitchFamily="18" charset="0"/>
              </a:rPr>
              <a:t>LCD </a:t>
            </a:r>
            <a:r>
              <a:rPr lang="ru-RU" dirty="0">
                <a:latin typeface="Times New Roman" pitchFamily="18" charset="0"/>
                <a:cs typeface="Times New Roman" pitchFamily="18" charset="0"/>
              </a:rPr>
              <a:t>дисплей 1602</a:t>
            </a:r>
          </a:p>
        </p:txBody>
      </p:sp>
      <p:sp>
        <p:nvSpPr>
          <p:cNvPr id="3" name="Содержимое 2"/>
          <p:cNvSpPr>
            <a:spLocks noGrp="1"/>
          </p:cNvSpPr>
          <p:nvPr>
            <p:ph idx="1"/>
          </p:nvPr>
        </p:nvSpPr>
        <p:spPr>
          <a:xfrm>
            <a:off x="609600" y="2924944"/>
            <a:ext cx="10972800" cy="3744416"/>
          </a:xfrm>
          <a:prstGeom prst="rect">
            <a:avLst/>
          </a:prstGeom>
        </p:spPr>
        <p:txBody>
          <a:bodyPr>
            <a:normAutofit/>
          </a:bodyPr>
          <a:lstStyle/>
          <a:p>
            <a:r>
              <a:rPr lang="ru-RU" dirty="0">
                <a:latin typeface="Times New Roman" pitchFamily="18" charset="0"/>
                <a:cs typeface="Times New Roman" pitchFamily="18" charset="0"/>
              </a:rPr>
              <a:t>Жидкокристаллический дисплей (</a:t>
            </a:r>
            <a:r>
              <a:rPr lang="ru-RU" dirty="0" err="1">
                <a:latin typeface="Times New Roman" pitchFamily="18" charset="0"/>
                <a:cs typeface="Times New Roman" pitchFamily="18" charset="0"/>
              </a:rPr>
              <a:t>Liquid</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Crystal</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Display</a:t>
            </a:r>
            <a:r>
              <a:rPr lang="ru-RU" dirty="0">
                <a:latin typeface="Times New Roman" pitchFamily="18" charset="0"/>
                <a:cs typeface="Times New Roman" pitchFamily="18" charset="0"/>
              </a:rPr>
              <a:t>) сокращенно LCD построен на технологии жидких кристаллов. При проектировании электронные устройства, нам нужно недорогое устройство для отображения информации и второй не менее важный фактор наличии готовых библиотек для </a:t>
            </a:r>
            <a:r>
              <a:rPr lang="ru-RU" dirty="0" err="1">
                <a:latin typeface="Times New Roman" pitchFamily="18" charset="0"/>
                <a:cs typeface="Times New Roman" pitchFamily="18" charset="0"/>
              </a:rPr>
              <a:t>Arduino</a:t>
            </a:r>
            <a:r>
              <a:rPr lang="ru-RU" dirty="0">
                <a:latin typeface="Times New Roman" pitchFamily="18" charset="0"/>
                <a:cs typeface="Times New Roman" pitchFamily="18" charset="0"/>
              </a:rPr>
              <a:t>. Из всех доступных LCD дисплеев на рынке, наиболее часто используемой является LCD 1602A, который может отображать ASCII символа в 2 строки (16 знаков в 1 строке) каждый символ в виде матрицы 5х7 пикселей. В этой статье рассмотрим основы подключения дисплея к </a:t>
            </a:r>
            <a:r>
              <a:rPr lang="ru-RU" dirty="0" err="1">
                <a:latin typeface="Times New Roman" pitchFamily="18" charset="0"/>
                <a:cs typeface="Times New Roman" pitchFamily="18" charset="0"/>
              </a:rPr>
              <a:t>Arduino</a:t>
            </a:r>
            <a:endParaRPr lang="ru-RU" dirty="0">
              <a:latin typeface="Times New Roman" pitchFamily="18" charset="0"/>
              <a:cs typeface="Times New Roman" pitchFamily="18" charset="0"/>
            </a:endParaRPr>
          </a:p>
        </p:txBody>
      </p:sp>
      <p:pic>
        <p:nvPicPr>
          <p:cNvPr id="4" name="Рисунок 3" descr="1pcs-lcd1602-1602-module-blue-screen-16x2.jpg"/>
          <p:cNvPicPr>
            <a:picLocks noChangeAspect="1"/>
          </p:cNvPicPr>
          <p:nvPr/>
        </p:nvPicPr>
        <p:blipFill>
          <a:blip r:embed="rId2" cstate="print"/>
          <a:stretch>
            <a:fillRect/>
          </a:stretch>
        </p:blipFill>
        <p:spPr>
          <a:xfrm>
            <a:off x="623393" y="1"/>
            <a:ext cx="4047409" cy="2940695"/>
          </a:xfrm>
          <a:prstGeom prst="rect">
            <a:avLst/>
          </a:prstGeom>
        </p:spPr>
      </p:pic>
    </p:spTree>
    <p:extLst>
      <p:ext uri="{BB962C8B-B14F-4D97-AF65-F5344CB8AC3E}">
        <p14:creationId xmlns:p14="http://schemas.microsoft.com/office/powerpoint/2010/main" val="31060875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606062" y="847973"/>
            <a:ext cx="5966453" cy="868958"/>
          </a:xfrm>
        </p:spPr>
        <p:txBody>
          <a:bodyPr>
            <a:normAutofit fontScale="90000"/>
          </a:bodyPr>
          <a:lstStyle/>
          <a:p>
            <a:r>
              <a:rPr lang="kk-KZ" dirty="0" smtClean="0">
                <a:latin typeface="Times New Roman" pitchFamily="18" charset="0"/>
                <a:cs typeface="Times New Roman" pitchFamily="18" charset="0"/>
              </a:rPr>
              <a:t>Белая </a:t>
            </a:r>
            <a:r>
              <a:rPr lang="ru-RU" dirty="0" smtClean="0">
                <a:latin typeface="Times New Roman" pitchFamily="18" charset="0"/>
                <a:cs typeface="Times New Roman" pitchFamily="18" charset="0"/>
              </a:rPr>
              <a:t>светодиодная лампа</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609600" y="2564904"/>
            <a:ext cx="10972800" cy="4104456"/>
          </a:xfrm>
          <a:prstGeom prst="rect">
            <a:avLst/>
          </a:prstGeom>
        </p:spPr>
        <p:txBody>
          <a:bodyPr>
            <a:normAutofit fontScale="92500" lnSpcReduction="10000"/>
          </a:bodyPr>
          <a:lstStyle/>
          <a:p>
            <a:r>
              <a:rPr lang="ru-RU" dirty="0">
                <a:latin typeface="Times New Roman" pitchFamily="18" charset="0"/>
                <a:cs typeface="Times New Roman" pitchFamily="18" charset="0"/>
              </a:rPr>
              <a:t> </a:t>
            </a:r>
            <a:r>
              <a:rPr lang="ru-RU" b="1" dirty="0">
                <a:latin typeface="Times New Roman" pitchFamily="18" charset="0"/>
                <a:cs typeface="Times New Roman" pitchFamily="18" charset="0"/>
              </a:rPr>
              <a:t>Особенности:</a:t>
            </a:r>
            <a:r>
              <a:rPr lang="ru-RU" dirty="0">
                <a:latin typeface="Times New Roman" pitchFamily="18" charset="0"/>
                <a:cs typeface="Times New Roman" pitchFamily="18" charset="0"/>
              </a:rPr>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 Входное напряжение AC 220V, нерегулируемое.</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 Угол луча составляет 360 градусов, что является самым широким углом освещения.</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 Светодиодные лампы с длительным сроком службы, до 500 000 часов.</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 G9 LED 6W </a:t>
            </a:r>
            <a:r>
              <a:rPr lang="ru-RU" dirty="0" err="1">
                <a:latin typeface="Times New Roman" pitchFamily="18" charset="0"/>
                <a:cs typeface="Times New Roman" pitchFamily="18" charset="0"/>
              </a:rPr>
              <a:t>Sapphire</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lamp</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beads</a:t>
            </a:r>
            <a:r>
              <a:rPr lang="ru-RU" dirty="0">
                <a:latin typeface="Times New Roman" pitchFamily="18" charset="0"/>
                <a:cs typeface="Times New Roman" pitchFamily="18" charset="0"/>
              </a:rPr>
              <a:t>: Энергосбережение.</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Экологичность</a:t>
            </a:r>
            <a:r>
              <a:rPr lang="ru-RU" dirty="0">
                <a:latin typeface="Times New Roman" pitchFamily="18" charset="0"/>
                <a:cs typeface="Times New Roman" pitchFamily="18" charset="0"/>
              </a:rPr>
              <a:t>, низкое энергопотребление.</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 Простая установка, стандартная база G9, может быть легко установлена ​​вместо обычных галогенных ламп.</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 Используется для освещения мебели, офисного освещения, освещения дисплея товаров, внутреннего освещения и т. Д.</a:t>
            </a:r>
            <a:br>
              <a:rPr lang="ru-RU" dirty="0">
                <a:latin typeface="Times New Roman" pitchFamily="18" charset="0"/>
                <a:cs typeface="Times New Roman" pitchFamily="18" charset="0"/>
              </a:rPr>
            </a:br>
            <a:endParaRPr lang="ru-RU" dirty="0">
              <a:latin typeface="Times New Roman" pitchFamily="18" charset="0"/>
              <a:cs typeface="Times New Roman" pitchFamily="18" charset="0"/>
            </a:endParaRPr>
          </a:p>
        </p:txBody>
      </p:sp>
      <p:pic>
        <p:nvPicPr>
          <p:cNvPr id="4" name="Рисунок 3" descr="3mm-white-led.jpg"/>
          <p:cNvPicPr>
            <a:picLocks noChangeAspect="1"/>
          </p:cNvPicPr>
          <p:nvPr/>
        </p:nvPicPr>
        <p:blipFill>
          <a:blip r:embed="rId2" cstate="print"/>
          <a:stretch>
            <a:fillRect/>
          </a:stretch>
        </p:blipFill>
        <p:spPr>
          <a:xfrm>
            <a:off x="431371" y="0"/>
            <a:ext cx="3810000" cy="2857500"/>
          </a:xfrm>
          <a:prstGeom prst="rect">
            <a:avLst/>
          </a:prstGeom>
        </p:spPr>
      </p:pic>
    </p:spTree>
    <p:extLst>
      <p:ext uri="{BB962C8B-B14F-4D97-AF65-F5344CB8AC3E}">
        <p14:creationId xmlns:p14="http://schemas.microsoft.com/office/powerpoint/2010/main" val="28798977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00354" y="1131095"/>
            <a:ext cx="5253447" cy="4174059"/>
          </a:xfrm>
        </p:spPr>
        <p:txBody>
          <a:bodyPr>
            <a:normAutofit/>
          </a:bodyPr>
          <a:lstStyle/>
          <a:p>
            <a:r>
              <a:rPr lang="ru-RU" sz="2000" dirty="0">
                <a:latin typeface="Times New Roman" panose="02020603050405020304" pitchFamily="18" charset="0"/>
                <a:cs typeface="Times New Roman" panose="02020603050405020304" pitchFamily="18" charset="0"/>
              </a:rPr>
              <a:t>Униполярные шаговые двигатели имеют пять или шесть контактов для подключения и четыре электромагнитные катушки в корпусе (если быть более точными, то две катушки, разделенные на четыре). Центральные контакты катушек соединены вместе и используются для подачи питания на двигатель. Эти шаговые моторы называются униполярными, </a:t>
            </a:r>
            <a:r>
              <a:rPr lang="ru-RU" sz="2000" dirty="0" err="1">
                <a:latin typeface="Times New Roman" panose="02020603050405020304" pitchFamily="18" charset="0"/>
                <a:cs typeface="Times New Roman" panose="02020603050405020304" pitchFamily="18" charset="0"/>
              </a:rPr>
              <a:t>потому-что</a:t>
            </a:r>
            <a:r>
              <a:rPr lang="ru-RU" sz="2000" dirty="0">
                <a:latin typeface="Times New Roman" panose="02020603050405020304" pitchFamily="18" charset="0"/>
                <a:cs typeface="Times New Roman" panose="02020603050405020304" pitchFamily="18" charset="0"/>
              </a:rPr>
              <a:t> питание всегда подается на один из этих полюсов.</a:t>
            </a:r>
          </a:p>
        </p:txBody>
      </p:sp>
      <p:pic>
        <p:nvPicPr>
          <p:cNvPr id="4098" name="Picture 2" descr="https://gloimg.gbtcdn.com/soa/gb/pdm-provider-img/straight-product-img/20181009/T012857/T0128570169/source-img/221355-7124.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916577" y="1586371"/>
            <a:ext cx="4351339" cy="3263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099570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CustomShape 1"/>
          <p:cNvSpPr/>
          <p:nvPr/>
        </p:nvSpPr>
        <p:spPr>
          <a:xfrm>
            <a:off x="1611720" y="831960"/>
            <a:ext cx="9403560" cy="1399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r>
              <a:rPr lang="ru-RU" sz="2000" strike="noStrike" spc="-1" dirty="0">
                <a:uFill>
                  <a:solidFill>
                    <a:srgbClr val="FFFFFF"/>
                  </a:solidFill>
                </a:uFill>
                <a:latin typeface="Times New Roman" panose="02020603050405020304" pitchFamily="18" charset="0"/>
                <a:ea typeface="DejaVu Sans"/>
                <a:cs typeface="Times New Roman" panose="02020603050405020304" pitchFamily="18" charset="0"/>
              </a:rPr>
              <a:t>ПЛАТА РАСШИРЕНИЯ </a:t>
            </a:r>
            <a:endParaRPr dirty="0">
              <a:latin typeface="Times New Roman" panose="02020603050405020304" pitchFamily="18" charset="0"/>
              <a:cs typeface="Times New Roman" panose="02020603050405020304" pitchFamily="18" charset="0"/>
            </a:endParaRPr>
          </a:p>
          <a:p>
            <a:pPr>
              <a:lnSpc>
                <a:spcPct val="100000"/>
              </a:lnSpc>
            </a:pPr>
            <a:endParaRPr dirty="0"/>
          </a:p>
        </p:txBody>
      </p:sp>
      <p:sp>
        <p:nvSpPr>
          <p:cNvPr id="130" name="CustomShape 2"/>
          <p:cNvSpPr/>
          <p:nvPr/>
        </p:nvSpPr>
        <p:spPr>
          <a:xfrm>
            <a:off x="720000" y="1584000"/>
            <a:ext cx="8449052" cy="42472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ru-RU" sz="2000" strike="noStrike" spc="-1" dirty="0">
                <a:solidFill>
                  <a:srgbClr val="FFFFFF"/>
                </a:solidFill>
                <a:uFill>
                  <a:solidFill>
                    <a:srgbClr val="FFFFFF"/>
                  </a:solidFill>
                </a:uFill>
                <a:latin typeface="Century Gothic"/>
                <a:ea typeface="DejaVu Sans"/>
              </a:rPr>
              <a:t> </a:t>
            </a:r>
            <a:r>
              <a:rPr lang="ru-RU" sz="2000" strike="noStrike" spc="-1" dirty="0">
                <a:uFill>
                  <a:solidFill>
                    <a:srgbClr val="FFFFFF"/>
                  </a:solidFill>
                </a:uFill>
                <a:latin typeface="Times New Roman" panose="02020603050405020304" pitchFamily="18" charset="0"/>
                <a:ea typeface="DejaVu Sans"/>
                <a:cs typeface="Times New Roman" panose="02020603050405020304" pitchFamily="18" charset="0"/>
              </a:rPr>
              <a:t>Плата расширения </a:t>
            </a:r>
            <a:r>
              <a:rPr lang="ru-RU" sz="2000" strike="noStrike" spc="-1" dirty="0" err="1">
                <a:uFill>
                  <a:solidFill>
                    <a:srgbClr val="FFFFFF"/>
                  </a:solidFill>
                </a:uFill>
                <a:latin typeface="Times New Roman" panose="02020603050405020304" pitchFamily="18" charset="0"/>
                <a:ea typeface="DejaVu Sans"/>
                <a:cs typeface="Times New Roman" panose="02020603050405020304" pitchFamily="18" charset="0"/>
              </a:rPr>
              <a:t>Ардуино</a:t>
            </a:r>
            <a:r>
              <a:rPr lang="ru-RU" sz="2000" strike="noStrike" spc="-1" dirty="0">
                <a:uFill>
                  <a:solidFill>
                    <a:srgbClr val="FFFFFF"/>
                  </a:solidFill>
                </a:uFill>
                <a:latin typeface="Times New Roman" panose="02020603050405020304" pitchFamily="18" charset="0"/>
                <a:ea typeface="DejaVu Sans"/>
                <a:cs typeface="Times New Roman" panose="02020603050405020304" pitchFamily="18" charset="0"/>
              </a:rPr>
              <a:t>  – это законченное устройство, предназначенное для выполнения определенных функций и подключаемое к основному контроллеру с помощью стандартных разъемов.  Другое популярное название платы расширения – англоязычное </a:t>
            </a:r>
            <a:r>
              <a:rPr lang="ru-RU" sz="2000" strike="noStrike" spc="-1" dirty="0" err="1">
                <a:uFill>
                  <a:solidFill>
                    <a:srgbClr val="FFFFFF"/>
                  </a:solidFill>
                </a:uFill>
                <a:latin typeface="Times New Roman" panose="02020603050405020304" pitchFamily="18" charset="0"/>
                <a:ea typeface="DejaVu Sans"/>
                <a:cs typeface="Times New Roman" panose="02020603050405020304" pitchFamily="18" charset="0"/>
              </a:rPr>
              <a:t>Arduino</a:t>
            </a:r>
            <a:r>
              <a:rPr lang="ru-RU" sz="2000" strike="noStrike" spc="-1" dirty="0">
                <a:uFill>
                  <a:solidFill>
                    <a:srgbClr val="FFFFFF"/>
                  </a:solidFill>
                </a:uFill>
                <a:latin typeface="Times New Roman" panose="02020603050405020304" pitchFamily="18" charset="0"/>
                <a:ea typeface="DejaVu Sans"/>
                <a:cs typeface="Times New Roman" panose="02020603050405020304" pitchFamily="18" charset="0"/>
              </a:rPr>
              <a:t> </a:t>
            </a:r>
            <a:r>
              <a:rPr lang="ru-RU" sz="2000" strike="noStrike" spc="-1" dirty="0" err="1">
                <a:uFill>
                  <a:solidFill>
                    <a:srgbClr val="FFFFFF"/>
                  </a:solidFill>
                </a:uFill>
                <a:latin typeface="Times New Roman" panose="02020603050405020304" pitchFamily="18" charset="0"/>
                <a:ea typeface="DejaVu Sans"/>
                <a:cs typeface="Times New Roman" panose="02020603050405020304" pitchFamily="18" charset="0"/>
              </a:rPr>
              <a:t>shield</a:t>
            </a:r>
            <a:r>
              <a:rPr lang="ru-RU" sz="2000" strike="noStrike" spc="-1" dirty="0">
                <a:uFill>
                  <a:solidFill>
                    <a:srgbClr val="FFFFFF"/>
                  </a:solidFill>
                </a:uFill>
                <a:latin typeface="Times New Roman" panose="02020603050405020304" pitchFamily="18" charset="0"/>
                <a:ea typeface="DejaVu Sans"/>
                <a:cs typeface="Times New Roman" panose="02020603050405020304" pitchFamily="18" charset="0"/>
              </a:rPr>
              <a:t> или просто </a:t>
            </a:r>
            <a:r>
              <a:rPr lang="ru-RU" sz="2000" strike="noStrike" spc="-1" dirty="0" err="1">
                <a:uFill>
                  <a:solidFill>
                    <a:srgbClr val="FFFFFF"/>
                  </a:solidFill>
                </a:uFill>
                <a:latin typeface="Times New Roman" panose="02020603050405020304" pitchFamily="18" charset="0"/>
                <a:ea typeface="DejaVu Sans"/>
                <a:cs typeface="Times New Roman" panose="02020603050405020304" pitchFamily="18" charset="0"/>
              </a:rPr>
              <a:t>шилд</a:t>
            </a:r>
            <a:r>
              <a:rPr lang="ru-RU" sz="2000" strike="noStrike" spc="-1" dirty="0">
                <a:uFill>
                  <a:solidFill>
                    <a:srgbClr val="FFFFFF"/>
                  </a:solidFill>
                </a:uFill>
                <a:latin typeface="Times New Roman" panose="02020603050405020304" pitchFamily="18" charset="0"/>
                <a:ea typeface="DejaVu Sans"/>
                <a:cs typeface="Times New Roman" panose="02020603050405020304" pitchFamily="18" charset="0"/>
              </a:rPr>
              <a:t>. На плате расширения установлены все необходимые электронные компоненты, а взаимодействие с микроконтроллером и другими элементами основной платы происходят через стандартные </a:t>
            </a:r>
            <a:r>
              <a:rPr lang="ru-RU" sz="2000" strike="noStrike" spc="-1" dirty="0" err="1">
                <a:uFill>
                  <a:solidFill>
                    <a:srgbClr val="FFFFFF"/>
                  </a:solidFill>
                </a:uFill>
                <a:latin typeface="Times New Roman" panose="02020603050405020304" pitchFamily="18" charset="0"/>
                <a:ea typeface="DejaVu Sans"/>
                <a:cs typeface="Times New Roman" panose="02020603050405020304" pitchFamily="18" charset="0"/>
              </a:rPr>
              <a:t>пины</a:t>
            </a:r>
            <a:r>
              <a:rPr lang="ru-RU" sz="2000" strike="noStrike" spc="-1" dirty="0">
                <a:uFill>
                  <a:solidFill>
                    <a:srgbClr val="FFFFFF"/>
                  </a:solidFill>
                </a:uFill>
                <a:latin typeface="Times New Roman" panose="02020603050405020304" pitchFamily="18" charset="0"/>
                <a:ea typeface="DejaVu Sans"/>
                <a:cs typeface="Times New Roman" panose="02020603050405020304" pitchFamily="18" charset="0"/>
              </a:rPr>
              <a:t> </a:t>
            </a:r>
            <a:r>
              <a:rPr lang="ru-RU" sz="2000" strike="noStrike" spc="-1" dirty="0" err="1">
                <a:uFill>
                  <a:solidFill>
                    <a:srgbClr val="FFFFFF"/>
                  </a:solidFill>
                </a:uFill>
                <a:latin typeface="Times New Roman" panose="02020603050405020304" pitchFamily="18" charset="0"/>
                <a:ea typeface="DejaVu Sans"/>
                <a:cs typeface="Times New Roman" panose="02020603050405020304" pitchFamily="18" charset="0"/>
              </a:rPr>
              <a:t>ардуино</a:t>
            </a:r>
            <a:r>
              <a:rPr lang="ru-RU" sz="2000" strike="noStrike" spc="-1" dirty="0">
                <a:uFill>
                  <a:solidFill>
                    <a:srgbClr val="FFFFFF"/>
                  </a:solidFill>
                </a:uFill>
                <a:latin typeface="Times New Roman" panose="02020603050405020304" pitchFamily="18" charset="0"/>
                <a:ea typeface="DejaVu Sans"/>
                <a:cs typeface="Times New Roman" panose="02020603050405020304" pitchFamily="18" charset="0"/>
              </a:rPr>
              <a:t>. Чаще всего питание на </a:t>
            </a:r>
            <a:r>
              <a:rPr lang="ru-RU" sz="2000" strike="noStrike" spc="-1" dirty="0" err="1">
                <a:uFill>
                  <a:solidFill>
                    <a:srgbClr val="FFFFFF"/>
                  </a:solidFill>
                </a:uFill>
                <a:latin typeface="Times New Roman" panose="02020603050405020304" pitchFamily="18" charset="0"/>
                <a:ea typeface="DejaVu Sans"/>
                <a:cs typeface="Times New Roman" panose="02020603050405020304" pitchFamily="18" charset="0"/>
              </a:rPr>
              <a:t>шилд</a:t>
            </a:r>
            <a:r>
              <a:rPr lang="ru-RU" sz="2000" strike="noStrike" spc="-1" dirty="0">
                <a:uFill>
                  <a:solidFill>
                    <a:srgbClr val="FFFFFF"/>
                  </a:solidFill>
                </a:uFill>
                <a:latin typeface="Times New Roman" panose="02020603050405020304" pitchFamily="18" charset="0"/>
                <a:ea typeface="DejaVu Sans"/>
                <a:cs typeface="Times New Roman" panose="02020603050405020304" pitchFamily="18" charset="0"/>
              </a:rPr>
              <a:t> тоже подается с основной платы </a:t>
            </a:r>
            <a:r>
              <a:rPr lang="ru-RU" sz="2000" strike="noStrike" spc="-1" dirty="0" err="1">
                <a:uFill>
                  <a:solidFill>
                    <a:srgbClr val="FFFFFF"/>
                  </a:solidFill>
                </a:uFill>
                <a:latin typeface="Times New Roman" panose="02020603050405020304" pitchFamily="18" charset="0"/>
                <a:ea typeface="DejaVu Sans"/>
                <a:cs typeface="Times New Roman" panose="02020603050405020304" pitchFamily="18" charset="0"/>
              </a:rPr>
              <a:t>arduino</a:t>
            </a:r>
            <a:r>
              <a:rPr lang="ru-RU" sz="2000" strike="noStrike" spc="-1" dirty="0">
                <a:uFill>
                  <a:solidFill>
                    <a:srgbClr val="FFFFFF"/>
                  </a:solidFill>
                </a:uFill>
                <a:latin typeface="Times New Roman" panose="02020603050405020304" pitchFamily="18" charset="0"/>
                <a:ea typeface="DejaVu Sans"/>
                <a:cs typeface="Times New Roman" panose="02020603050405020304" pitchFamily="18" charset="0"/>
              </a:rPr>
              <a:t>, хотя во многих случаях есть возможность </a:t>
            </a:r>
            <a:r>
              <a:rPr lang="ru-RU" sz="2000" strike="noStrike" spc="-1" dirty="0" err="1">
                <a:uFill>
                  <a:solidFill>
                    <a:srgbClr val="FFFFFF"/>
                  </a:solidFill>
                </a:uFill>
                <a:latin typeface="Times New Roman" panose="02020603050405020304" pitchFamily="18" charset="0"/>
                <a:ea typeface="DejaVu Sans"/>
                <a:cs typeface="Times New Roman" panose="02020603050405020304" pitchFamily="18" charset="0"/>
              </a:rPr>
              <a:t>запитки</a:t>
            </a:r>
            <a:r>
              <a:rPr lang="ru-RU" sz="2000" strike="noStrike" spc="-1" dirty="0">
                <a:uFill>
                  <a:solidFill>
                    <a:srgbClr val="FFFFFF"/>
                  </a:solidFill>
                </a:uFill>
                <a:latin typeface="Times New Roman" panose="02020603050405020304" pitchFamily="18" charset="0"/>
                <a:ea typeface="DejaVu Sans"/>
                <a:cs typeface="Times New Roman" panose="02020603050405020304" pitchFamily="18" charset="0"/>
              </a:rPr>
              <a:t> с других источников. В любом </a:t>
            </a:r>
            <a:r>
              <a:rPr lang="ru-RU" sz="2000" strike="noStrike" spc="-1" dirty="0" err="1">
                <a:uFill>
                  <a:solidFill>
                    <a:srgbClr val="FFFFFF"/>
                  </a:solidFill>
                </a:uFill>
                <a:latin typeface="Times New Roman" panose="02020603050405020304" pitchFamily="18" charset="0"/>
                <a:ea typeface="DejaVu Sans"/>
                <a:cs typeface="Times New Roman" panose="02020603050405020304" pitchFamily="18" charset="0"/>
              </a:rPr>
              <a:t>шилде</a:t>
            </a:r>
            <a:r>
              <a:rPr lang="ru-RU" sz="2000" strike="noStrike" spc="-1" dirty="0">
                <a:uFill>
                  <a:solidFill>
                    <a:srgbClr val="FFFFFF"/>
                  </a:solidFill>
                </a:uFill>
                <a:latin typeface="Times New Roman" panose="02020603050405020304" pitchFamily="18" charset="0"/>
                <a:ea typeface="DejaVu Sans"/>
                <a:cs typeface="Times New Roman" panose="02020603050405020304" pitchFamily="18" charset="0"/>
              </a:rPr>
              <a:t> остаются несколько свободных </a:t>
            </a:r>
            <a:r>
              <a:rPr lang="ru-RU" sz="2000" strike="noStrike" spc="-1" dirty="0" err="1">
                <a:uFill>
                  <a:solidFill>
                    <a:srgbClr val="FFFFFF"/>
                  </a:solidFill>
                </a:uFill>
                <a:latin typeface="Times New Roman" panose="02020603050405020304" pitchFamily="18" charset="0"/>
                <a:ea typeface="DejaVu Sans"/>
                <a:cs typeface="Times New Roman" panose="02020603050405020304" pitchFamily="18" charset="0"/>
              </a:rPr>
              <a:t>пинов</a:t>
            </a:r>
            <a:r>
              <a:rPr lang="ru-RU" sz="2000" strike="noStrike" spc="-1" dirty="0">
                <a:uFill>
                  <a:solidFill>
                    <a:srgbClr val="FFFFFF"/>
                  </a:solidFill>
                </a:uFill>
                <a:latin typeface="Times New Roman" panose="02020603050405020304" pitchFamily="18" charset="0"/>
                <a:ea typeface="DejaVu Sans"/>
                <a:cs typeface="Times New Roman" panose="02020603050405020304" pitchFamily="18" charset="0"/>
              </a:rPr>
              <a:t>, которые вы можете использовать по своему усмотрению, подключив к ним любые другие компоненты.</a:t>
            </a:r>
            <a:endParaRPr dirty="0">
              <a:latin typeface="Times New Roman" panose="02020603050405020304" pitchFamily="18" charset="0"/>
              <a:cs typeface="Times New Roman" panose="02020603050405020304" pitchFamily="18" charset="0"/>
            </a:endParaRPr>
          </a:p>
        </p:txBody>
      </p:sp>
      <p:pic>
        <p:nvPicPr>
          <p:cNvPr id="131" name="Рисунок 130"/>
          <p:cNvPicPr/>
          <p:nvPr/>
        </p:nvPicPr>
        <p:blipFill>
          <a:blip r:embed="rId2"/>
          <a:stretch/>
        </p:blipFill>
        <p:spPr>
          <a:xfrm>
            <a:off x="9124440" y="1684440"/>
            <a:ext cx="3067560" cy="3067560"/>
          </a:xfrm>
          <a:prstGeom prst="rect">
            <a:avLst/>
          </a:prstGeom>
          <a:ln>
            <a:noFill/>
          </a:ln>
        </p:spPr>
      </p:pic>
    </p:spTree>
    <p:extLst>
      <p:ext uri="{BB962C8B-B14F-4D97-AF65-F5344CB8AC3E}">
        <p14:creationId xmlns:p14="http://schemas.microsoft.com/office/powerpoint/2010/main" val="4202930186"/>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CustomShape 1"/>
          <p:cNvSpPr/>
          <p:nvPr/>
        </p:nvSpPr>
        <p:spPr>
          <a:xfrm>
            <a:off x="733881" y="298800"/>
            <a:ext cx="9403560" cy="1399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ru-RU" sz="2000" strike="noStrike" spc="-1" dirty="0">
                <a:uFill>
                  <a:solidFill>
                    <a:srgbClr val="FFFFFF"/>
                  </a:solidFill>
                </a:uFill>
                <a:latin typeface="Times New Roman" panose="02020603050405020304" pitchFamily="18" charset="0"/>
                <a:ea typeface="DejaVu Sans"/>
                <a:cs typeface="Times New Roman" panose="02020603050405020304" pitchFamily="18" charset="0"/>
              </a:rPr>
              <a:t>ЧАСЫ РЕАЛЬНОГО ВРЕМЕНИ</a:t>
            </a:r>
            <a:endParaRPr sz="2000" dirty="0">
              <a:latin typeface="Times New Roman" panose="02020603050405020304" pitchFamily="18" charset="0"/>
              <a:cs typeface="Times New Roman" panose="02020603050405020304" pitchFamily="18" charset="0"/>
            </a:endParaRPr>
          </a:p>
        </p:txBody>
      </p:sp>
      <p:sp>
        <p:nvSpPr>
          <p:cNvPr id="133" name="CustomShape 2"/>
          <p:cNvSpPr/>
          <p:nvPr/>
        </p:nvSpPr>
        <p:spPr>
          <a:xfrm>
            <a:off x="216000" y="998460"/>
            <a:ext cx="8945640" cy="41943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ru-RU" sz="2000" strike="noStrike" spc="-1" dirty="0">
                <a:uFill>
                  <a:solidFill>
                    <a:srgbClr val="FFFFFF"/>
                  </a:solidFill>
                </a:uFill>
                <a:latin typeface="Times New Roman" panose="02020603050405020304" pitchFamily="18" charset="0"/>
                <a:ea typeface="DejaVu Sans"/>
                <a:cs typeface="Times New Roman" panose="02020603050405020304" pitchFamily="18" charset="0"/>
              </a:rPr>
              <a:t>Модуль часов представляет собой небольшую плату, содержащей, как правило, одну из микросхем DS1307, DS1302, DS3231.Кроме этого, на плате практически можно найти механизм установки батарейки питания. Такие платы часто  применяется для учета времени, даты, дня недели и других хронометрических параметров. Модули работают от автономного питания – батареек, аккумуляторов, и продолжают проводить отсчет, даже если на </a:t>
            </a:r>
            <a:r>
              <a:rPr lang="ru-RU" sz="2000" strike="noStrike" spc="-1" dirty="0" err="1">
                <a:uFill>
                  <a:solidFill>
                    <a:srgbClr val="FFFFFF"/>
                  </a:solidFill>
                </a:uFill>
                <a:latin typeface="Times New Roman" panose="02020603050405020304" pitchFamily="18" charset="0"/>
                <a:ea typeface="DejaVu Sans"/>
                <a:cs typeface="Times New Roman" panose="02020603050405020304" pitchFamily="18" charset="0"/>
              </a:rPr>
              <a:t>Ардуино</a:t>
            </a:r>
            <a:r>
              <a:rPr lang="ru-RU" sz="2000" strike="noStrike" spc="-1" dirty="0">
                <a:uFill>
                  <a:solidFill>
                    <a:srgbClr val="FFFFFF"/>
                  </a:solidFill>
                </a:uFill>
                <a:latin typeface="Times New Roman" panose="02020603050405020304" pitchFamily="18" charset="0"/>
                <a:ea typeface="DejaVu Sans"/>
                <a:cs typeface="Times New Roman" panose="02020603050405020304" pitchFamily="18" charset="0"/>
              </a:rPr>
              <a:t> отключилось питание. Наиболее распространенными моделями часов являются DS1302, DS1307, DS3231. Они основаны на подключаемом к </a:t>
            </a:r>
            <a:r>
              <a:rPr lang="ru-RU" sz="2000" strike="noStrike" spc="-1" dirty="0" err="1">
                <a:uFill>
                  <a:solidFill>
                    <a:srgbClr val="FFFFFF"/>
                  </a:solidFill>
                </a:uFill>
                <a:latin typeface="Times New Roman" panose="02020603050405020304" pitchFamily="18" charset="0"/>
                <a:ea typeface="DejaVu Sans"/>
                <a:cs typeface="Times New Roman" panose="02020603050405020304" pitchFamily="18" charset="0"/>
              </a:rPr>
              <a:t>Arduino</a:t>
            </a:r>
            <a:r>
              <a:rPr lang="ru-RU" sz="2000" strike="noStrike" spc="-1" dirty="0">
                <a:uFill>
                  <a:solidFill>
                    <a:srgbClr val="FFFFFF"/>
                  </a:solidFill>
                </a:uFill>
                <a:latin typeface="Times New Roman" panose="02020603050405020304" pitchFamily="18" charset="0"/>
                <a:ea typeface="DejaVu Sans"/>
                <a:cs typeface="Times New Roman" panose="02020603050405020304" pitchFamily="18" charset="0"/>
              </a:rPr>
              <a:t> модуле RTC (часы реального времени).Характеристика часов:</a:t>
            </a:r>
            <a:endParaRPr dirty="0">
              <a:latin typeface="Times New Roman" panose="02020603050405020304" pitchFamily="18" charset="0"/>
              <a:cs typeface="Times New Roman" panose="02020603050405020304" pitchFamily="18" charset="0"/>
            </a:endParaRPr>
          </a:p>
          <a:p>
            <a:pPr>
              <a:lnSpc>
                <a:spcPct val="100000"/>
              </a:lnSpc>
            </a:pPr>
            <a:r>
              <a:rPr lang="ru-RU" sz="2000" strike="noStrike" spc="-1" dirty="0">
                <a:uFill>
                  <a:solidFill>
                    <a:srgbClr val="FFFFFF"/>
                  </a:solidFill>
                </a:uFill>
                <a:latin typeface="Times New Roman" panose="02020603050405020304" pitchFamily="18" charset="0"/>
                <a:ea typeface="DejaVu Sans"/>
                <a:cs typeface="Times New Roman" panose="02020603050405020304" pitchFamily="18" charset="0"/>
              </a:rPr>
              <a:t>-Два выхода – первый на 32.768 кГц, второй – программируемый от 1 Гц до 8.192 кГц;</a:t>
            </a:r>
            <a:endParaRPr dirty="0">
              <a:latin typeface="Times New Roman" panose="02020603050405020304" pitchFamily="18" charset="0"/>
              <a:cs typeface="Times New Roman" panose="02020603050405020304" pitchFamily="18" charset="0"/>
            </a:endParaRPr>
          </a:p>
          <a:p>
            <a:pPr>
              <a:lnSpc>
                <a:spcPct val="100000"/>
              </a:lnSpc>
            </a:pPr>
            <a:r>
              <a:rPr lang="ru-RU" sz="2000" strike="noStrike" spc="-1" dirty="0">
                <a:uFill>
                  <a:solidFill>
                    <a:srgbClr val="FFFFFF"/>
                  </a:solidFill>
                </a:uFill>
                <a:latin typeface="Times New Roman" panose="02020603050405020304" pitchFamily="18" charset="0"/>
                <a:ea typeface="DejaVu Sans"/>
                <a:cs typeface="Times New Roman" panose="02020603050405020304" pitchFamily="18" charset="0"/>
              </a:rPr>
              <a:t>-Точность измерения температуры – ±3С;</a:t>
            </a:r>
            <a:endParaRPr dirty="0">
              <a:latin typeface="Times New Roman" panose="02020603050405020304" pitchFamily="18" charset="0"/>
              <a:cs typeface="Times New Roman" panose="02020603050405020304" pitchFamily="18" charset="0"/>
            </a:endParaRPr>
          </a:p>
          <a:p>
            <a:pPr>
              <a:lnSpc>
                <a:spcPct val="100000"/>
              </a:lnSpc>
            </a:pPr>
            <a:r>
              <a:rPr lang="ru-RU" sz="2000" strike="noStrike" spc="-1" dirty="0">
                <a:uFill>
                  <a:solidFill>
                    <a:srgbClr val="FFFFFF"/>
                  </a:solidFill>
                </a:uFill>
                <a:latin typeface="Times New Roman" panose="02020603050405020304" pitchFamily="18" charset="0"/>
                <a:ea typeface="DejaVu Sans"/>
                <a:cs typeface="Times New Roman" panose="02020603050405020304" pitchFamily="18" charset="0"/>
              </a:rPr>
              <a:t>±2 </a:t>
            </a:r>
            <a:r>
              <a:rPr lang="ru-RU" sz="2000" strike="noStrike" spc="-1" dirty="0" err="1">
                <a:uFill>
                  <a:solidFill>
                    <a:srgbClr val="FFFFFF"/>
                  </a:solidFill>
                </a:uFill>
                <a:latin typeface="Times New Roman" panose="02020603050405020304" pitchFamily="18" charset="0"/>
                <a:ea typeface="DejaVu Sans"/>
                <a:cs typeface="Times New Roman" panose="02020603050405020304" pitchFamily="18" charset="0"/>
              </a:rPr>
              <a:t>ppm</a:t>
            </a:r>
            <a:r>
              <a:rPr lang="ru-RU" sz="2000" strike="noStrike" spc="-1" dirty="0">
                <a:uFill>
                  <a:solidFill>
                    <a:srgbClr val="FFFFFF"/>
                  </a:solidFill>
                </a:uFill>
                <a:latin typeface="Times New Roman" panose="02020603050405020304" pitchFamily="18" charset="0"/>
                <a:ea typeface="DejaVu Sans"/>
                <a:cs typeface="Times New Roman" panose="02020603050405020304" pitchFamily="18" charset="0"/>
              </a:rPr>
              <a:t> при температурах от 0С до 40С.</a:t>
            </a:r>
            <a:endParaRPr dirty="0">
              <a:latin typeface="Times New Roman" panose="02020603050405020304" pitchFamily="18" charset="0"/>
              <a:cs typeface="Times New Roman" panose="02020603050405020304" pitchFamily="18" charset="0"/>
            </a:endParaRPr>
          </a:p>
          <a:p>
            <a:pPr>
              <a:lnSpc>
                <a:spcPct val="100000"/>
              </a:lnSpc>
            </a:pPr>
            <a:r>
              <a:rPr lang="ru-RU" sz="2000" strike="noStrike" spc="-1" dirty="0">
                <a:uFill>
                  <a:solidFill>
                    <a:srgbClr val="FFFFFF"/>
                  </a:solidFill>
                </a:uFill>
                <a:latin typeface="Times New Roman" panose="02020603050405020304" pitchFamily="18" charset="0"/>
                <a:ea typeface="DejaVu Sans"/>
                <a:cs typeface="Times New Roman" panose="02020603050405020304" pitchFamily="18" charset="0"/>
              </a:rPr>
              <a:t>±3,5 </a:t>
            </a:r>
            <a:r>
              <a:rPr lang="ru-RU" sz="2000" strike="noStrike" spc="-1" dirty="0" err="1">
                <a:uFill>
                  <a:solidFill>
                    <a:srgbClr val="FFFFFF"/>
                  </a:solidFill>
                </a:uFill>
                <a:latin typeface="Times New Roman" panose="02020603050405020304" pitchFamily="18" charset="0"/>
                <a:ea typeface="DejaVu Sans"/>
                <a:cs typeface="Times New Roman" panose="02020603050405020304" pitchFamily="18" charset="0"/>
              </a:rPr>
              <a:t>ppm</a:t>
            </a:r>
            <a:r>
              <a:rPr lang="ru-RU" sz="2000" strike="noStrike" spc="-1" dirty="0">
                <a:uFill>
                  <a:solidFill>
                    <a:srgbClr val="FFFFFF"/>
                  </a:solidFill>
                </a:uFill>
                <a:latin typeface="Times New Roman" panose="02020603050405020304" pitchFamily="18" charset="0"/>
                <a:ea typeface="DejaVu Sans"/>
                <a:cs typeface="Times New Roman" panose="02020603050405020304" pitchFamily="18" charset="0"/>
              </a:rPr>
              <a:t> при температурах от -40С до 85С.</a:t>
            </a:r>
            <a:endParaRPr dirty="0">
              <a:latin typeface="Times New Roman" panose="02020603050405020304" pitchFamily="18" charset="0"/>
              <a:cs typeface="Times New Roman" panose="02020603050405020304" pitchFamily="18" charset="0"/>
            </a:endParaRPr>
          </a:p>
          <a:p>
            <a:pPr>
              <a:lnSpc>
                <a:spcPct val="100000"/>
              </a:lnSpc>
            </a:pPr>
            <a:r>
              <a:rPr lang="ru-RU" sz="2000" strike="noStrike" spc="-1" dirty="0">
                <a:uFill>
                  <a:solidFill>
                    <a:srgbClr val="FFFFFF"/>
                  </a:solidFill>
                </a:uFill>
                <a:latin typeface="Times New Roman" panose="02020603050405020304" pitchFamily="18" charset="0"/>
                <a:ea typeface="DejaVu Sans"/>
                <a:cs typeface="Times New Roman" panose="02020603050405020304" pitchFamily="18" charset="0"/>
              </a:rPr>
              <a:t> В схеме DS3231 имеется встроенный кварц и </a:t>
            </a:r>
            <a:r>
              <a:rPr lang="ru-RU" sz="2000" strike="noStrike" spc="-1" dirty="0" err="1">
                <a:uFill>
                  <a:solidFill>
                    <a:srgbClr val="FFFFFF"/>
                  </a:solidFill>
                </a:uFill>
                <a:latin typeface="Times New Roman" panose="02020603050405020304" pitchFamily="18" charset="0"/>
                <a:ea typeface="DejaVu Sans"/>
                <a:cs typeface="Times New Roman" panose="02020603050405020304" pitchFamily="18" charset="0"/>
              </a:rPr>
              <a:t>термостабилизация</a:t>
            </a:r>
            <a:r>
              <a:rPr lang="ru-RU" sz="2000" strike="noStrike" spc="-1" dirty="0">
                <a:uFill>
                  <a:solidFill>
                    <a:srgbClr val="FFFFFF"/>
                  </a:solidFill>
                </a:uFill>
                <a:latin typeface="Times New Roman" panose="02020603050405020304" pitchFamily="18" charset="0"/>
                <a:ea typeface="DejaVu Sans"/>
                <a:cs typeface="Times New Roman" panose="02020603050405020304" pitchFamily="18" charset="0"/>
              </a:rPr>
              <a:t>, которые позволяют получить значения высокой точности</a:t>
            </a:r>
            <a:endParaRPr dirty="0">
              <a:latin typeface="Times New Roman" panose="02020603050405020304" pitchFamily="18" charset="0"/>
              <a:cs typeface="Times New Roman" panose="02020603050405020304" pitchFamily="18" charset="0"/>
            </a:endParaRPr>
          </a:p>
          <a:p>
            <a:pPr>
              <a:lnSpc>
                <a:spcPct val="100000"/>
              </a:lnSpc>
            </a:pPr>
            <a:endParaRPr dirty="0"/>
          </a:p>
          <a:p>
            <a:pPr>
              <a:lnSpc>
                <a:spcPct val="100000"/>
              </a:lnSpc>
            </a:pPr>
            <a:endParaRPr dirty="0"/>
          </a:p>
        </p:txBody>
      </p:sp>
      <p:pic>
        <p:nvPicPr>
          <p:cNvPr id="134" name="Рисунок 133"/>
          <p:cNvPicPr/>
          <p:nvPr/>
        </p:nvPicPr>
        <p:blipFill>
          <a:blip r:embed="rId2"/>
          <a:stretch/>
        </p:blipFill>
        <p:spPr>
          <a:xfrm>
            <a:off x="9000000" y="3617640"/>
            <a:ext cx="3150360" cy="3150360"/>
          </a:xfrm>
          <a:prstGeom prst="rect">
            <a:avLst/>
          </a:prstGeom>
          <a:ln>
            <a:noFill/>
          </a:ln>
        </p:spPr>
      </p:pic>
    </p:spTree>
    <p:extLst>
      <p:ext uri="{BB962C8B-B14F-4D97-AF65-F5344CB8AC3E}">
        <p14:creationId xmlns:p14="http://schemas.microsoft.com/office/powerpoint/2010/main" val="3259069547"/>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CustomShape 1"/>
          <p:cNvSpPr/>
          <p:nvPr/>
        </p:nvSpPr>
        <p:spPr>
          <a:xfrm>
            <a:off x="646200" y="452880"/>
            <a:ext cx="9963000" cy="1399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ru-RU" sz="2400" strike="noStrike" spc="-1" dirty="0" err="1">
                <a:uFill>
                  <a:solidFill>
                    <a:srgbClr val="FFFFFF"/>
                  </a:solidFill>
                </a:uFill>
                <a:latin typeface="Times New Roman" panose="02020603050405020304" pitchFamily="18" charset="0"/>
                <a:ea typeface="DejaVu Sans"/>
                <a:cs typeface="Times New Roman" panose="02020603050405020304" pitchFamily="18" charset="0"/>
              </a:rPr>
              <a:t>Servo</a:t>
            </a:r>
            <a:r>
              <a:rPr lang="ru-RU" sz="2400" strike="noStrike" spc="-1" dirty="0">
                <a:uFill>
                  <a:solidFill>
                    <a:srgbClr val="FFFFFF"/>
                  </a:solidFill>
                </a:uFill>
                <a:latin typeface="Times New Roman" panose="02020603050405020304" pitchFamily="18" charset="0"/>
                <a:ea typeface="DejaVu Sans"/>
                <a:cs typeface="Times New Roman" panose="02020603050405020304" pitchFamily="18" charset="0"/>
              </a:rPr>
              <a:t> </a:t>
            </a:r>
            <a:r>
              <a:rPr lang="ru-RU" sz="2400" strike="noStrike" spc="-1" dirty="0" err="1">
                <a:uFill>
                  <a:solidFill>
                    <a:srgbClr val="FFFFFF"/>
                  </a:solidFill>
                </a:uFill>
                <a:latin typeface="Times New Roman" panose="02020603050405020304" pitchFamily="18" charset="0"/>
                <a:ea typeface="DejaVu Sans"/>
                <a:cs typeface="Times New Roman" panose="02020603050405020304" pitchFamily="18" charset="0"/>
              </a:rPr>
              <a:t>Motor</a:t>
            </a:r>
            <a:r>
              <a:rPr lang="ru-RU" sz="2400" strike="noStrike" spc="-1" dirty="0">
                <a:uFill>
                  <a:solidFill>
                    <a:srgbClr val="FFFFFF"/>
                  </a:solidFill>
                </a:uFill>
                <a:latin typeface="Times New Roman" panose="02020603050405020304" pitchFamily="18" charset="0"/>
                <a:ea typeface="DejaVu Sans"/>
                <a:cs typeface="Times New Roman" panose="02020603050405020304" pitchFamily="18" charset="0"/>
              </a:rPr>
              <a:t> SG90</a:t>
            </a:r>
            <a:endParaRPr sz="2400" dirty="0">
              <a:latin typeface="Times New Roman" panose="02020603050405020304" pitchFamily="18" charset="0"/>
              <a:cs typeface="Times New Roman" panose="02020603050405020304" pitchFamily="18" charset="0"/>
            </a:endParaRPr>
          </a:p>
        </p:txBody>
      </p:sp>
      <p:sp>
        <p:nvSpPr>
          <p:cNvPr id="136" name="CustomShape 2"/>
          <p:cNvSpPr/>
          <p:nvPr/>
        </p:nvSpPr>
        <p:spPr>
          <a:xfrm>
            <a:off x="996120" y="1153080"/>
            <a:ext cx="7897359" cy="5052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ru-RU" sz="2000" strike="noStrike" spc="-1" dirty="0">
                <a:uFill>
                  <a:solidFill>
                    <a:srgbClr val="FFFFFF"/>
                  </a:solidFill>
                </a:uFill>
                <a:latin typeface="Century Gothic"/>
                <a:ea typeface="DejaVu Sans"/>
              </a:rPr>
              <a:t> </a:t>
            </a:r>
            <a:r>
              <a:rPr lang="ru-RU" sz="2000" strike="noStrike" spc="-1" dirty="0">
                <a:uFill>
                  <a:solidFill>
                    <a:srgbClr val="FFFFFF"/>
                  </a:solidFill>
                </a:uFill>
                <a:latin typeface="Times New Roman" panose="02020603050405020304" pitchFamily="18" charset="0"/>
                <a:ea typeface="DejaVu Sans"/>
                <a:cs typeface="Times New Roman" panose="02020603050405020304" pitchFamily="18" charset="0"/>
              </a:rPr>
              <a:t>Сервопривод </a:t>
            </a:r>
            <a:r>
              <a:rPr lang="ru-RU" sz="2000" strike="noStrike" spc="-1" dirty="0" err="1">
                <a:uFill>
                  <a:solidFill>
                    <a:srgbClr val="FFFFFF"/>
                  </a:solidFill>
                </a:uFill>
                <a:latin typeface="Times New Roman" panose="02020603050405020304" pitchFamily="18" charset="0"/>
                <a:ea typeface="DejaVu Sans"/>
                <a:cs typeface="Times New Roman" panose="02020603050405020304" pitchFamily="18" charset="0"/>
              </a:rPr>
              <a:t>Ардуино</a:t>
            </a:r>
            <a:r>
              <a:rPr lang="ru-RU" sz="2000" strike="noStrike" spc="-1" dirty="0">
                <a:uFill>
                  <a:solidFill>
                    <a:srgbClr val="FFFFFF"/>
                  </a:solidFill>
                </a:uFill>
                <a:latin typeface="Times New Roman" panose="02020603050405020304" pitchFamily="18" charset="0"/>
                <a:ea typeface="DejaVu Sans"/>
                <a:cs typeface="Times New Roman" panose="02020603050405020304" pitchFamily="18" charset="0"/>
              </a:rPr>
              <a:t> (англ. - </a:t>
            </a:r>
            <a:r>
              <a:rPr lang="ru-RU" sz="2000" strike="noStrike" spc="-1" dirty="0" err="1">
                <a:uFill>
                  <a:solidFill>
                    <a:srgbClr val="FFFFFF"/>
                  </a:solidFill>
                </a:uFill>
                <a:latin typeface="Times New Roman" panose="02020603050405020304" pitchFamily="18" charset="0"/>
                <a:ea typeface="DejaVu Sans"/>
                <a:cs typeface="Times New Roman" panose="02020603050405020304" pitchFamily="18" charset="0"/>
              </a:rPr>
              <a:t>arduino</a:t>
            </a:r>
            <a:r>
              <a:rPr lang="ru-RU" sz="2000" strike="noStrike" spc="-1" dirty="0">
                <a:uFill>
                  <a:solidFill>
                    <a:srgbClr val="FFFFFF"/>
                  </a:solidFill>
                </a:uFill>
                <a:latin typeface="Times New Roman" panose="02020603050405020304" pitchFamily="18" charset="0"/>
                <a:ea typeface="DejaVu Sans"/>
                <a:cs typeface="Times New Roman" panose="02020603050405020304" pitchFamily="18" charset="0"/>
              </a:rPr>
              <a:t> </a:t>
            </a:r>
            <a:r>
              <a:rPr lang="ru-RU" sz="2000" strike="noStrike" spc="-1" dirty="0" err="1">
                <a:uFill>
                  <a:solidFill>
                    <a:srgbClr val="FFFFFF"/>
                  </a:solidFill>
                </a:uFill>
                <a:latin typeface="Times New Roman" panose="02020603050405020304" pitchFamily="18" charset="0"/>
                <a:ea typeface="DejaVu Sans"/>
                <a:cs typeface="Times New Roman" panose="02020603050405020304" pitchFamily="18" charset="0"/>
              </a:rPr>
              <a:t>servo</a:t>
            </a:r>
            <a:r>
              <a:rPr lang="ru-RU" sz="2000" strike="noStrike" spc="-1" dirty="0">
                <a:uFill>
                  <a:solidFill>
                    <a:srgbClr val="FFFFFF"/>
                  </a:solidFill>
                </a:uFill>
                <a:latin typeface="Times New Roman" panose="02020603050405020304" pitchFamily="18" charset="0"/>
                <a:ea typeface="DejaVu Sans"/>
                <a:cs typeface="Times New Roman" panose="02020603050405020304" pitchFamily="18" charset="0"/>
              </a:rPr>
              <a:t>) - устройство с электрическим мотором, которое можно повернуть на определенный угол и оставить в этом положении на определенное время. Сервомоторы </a:t>
            </a:r>
            <a:r>
              <a:rPr lang="ru-RU" sz="2000" strike="noStrike" spc="-1" dirty="0" err="1">
                <a:uFill>
                  <a:solidFill>
                    <a:srgbClr val="FFFFFF"/>
                  </a:solidFill>
                </a:uFill>
                <a:latin typeface="Times New Roman" panose="02020603050405020304" pitchFamily="18" charset="0"/>
                <a:ea typeface="DejaVu Sans"/>
                <a:cs typeface="Times New Roman" panose="02020603050405020304" pitchFamily="18" charset="0"/>
              </a:rPr>
              <a:t>Ардуино</a:t>
            </a:r>
            <a:r>
              <a:rPr lang="ru-RU" sz="2000" strike="noStrike" spc="-1" dirty="0">
                <a:uFill>
                  <a:solidFill>
                    <a:srgbClr val="FFFFFF"/>
                  </a:solidFill>
                </a:uFill>
                <a:latin typeface="Times New Roman" panose="02020603050405020304" pitchFamily="18" charset="0"/>
                <a:ea typeface="DejaVu Sans"/>
                <a:cs typeface="Times New Roman" panose="02020603050405020304" pitchFamily="18" charset="0"/>
              </a:rPr>
              <a:t> по сути своей отличные устройства, которые могут поворачиваться в указанное положение и могут применяться в огромном количестве областей. Особенно сейчас их чаще всего применяют в робототехнике. Обычно у них есть выходной вал, который может поворачиваться на 180 градусов. Используя </a:t>
            </a:r>
            <a:r>
              <a:rPr lang="ru-RU" sz="2000" strike="noStrike" spc="-1" dirty="0" err="1">
                <a:uFill>
                  <a:solidFill>
                    <a:srgbClr val="FFFFFF"/>
                  </a:solidFill>
                </a:uFill>
                <a:latin typeface="Times New Roman" panose="02020603050405020304" pitchFamily="18" charset="0"/>
                <a:ea typeface="DejaVu Sans"/>
                <a:cs typeface="Times New Roman" panose="02020603050405020304" pitchFamily="18" charset="0"/>
              </a:rPr>
              <a:t>Arduino</a:t>
            </a:r>
            <a:r>
              <a:rPr lang="ru-RU" sz="2000" strike="noStrike" spc="-1" dirty="0">
                <a:uFill>
                  <a:solidFill>
                    <a:srgbClr val="FFFFFF"/>
                  </a:solidFill>
                </a:uFill>
                <a:latin typeface="Times New Roman" panose="02020603050405020304" pitchFamily="18" charset="0"/>
                <a:ea typeface="DejaVu Sans"/>
                <a:cs typeface="Times New Roman" panose="02020603050405020304" pitchFamily="18" charset="0"/>
              </a:rPr>
              <a:t> мы можем задать сервомотору определенное положение в которое он перейдет.  Изначально сервоприводы начали использовать еще задолго до появления </a:t>
            </a:r>
            <a:r>
              <a:rPr lang="ru-RU" sz="2000" strike="noStrike" spc="-1" dirty="0" err="1">
                <a:uFill>
                  <a:solidFill>
                    <a:srgbClr val="FFFFFF"/>
                  </a:solidFill>
                </a:uFill>
                <a:latin typeface="Times New Roman" panose="02020603050405020304" pitchFamily="18" charset="0"/>
                <a:ea typeface="DejaVu Sans"/>
                <a:cs typeface="Times New Roman" panose="02020603050405020304" pitchFamily="18" charset="0"/>
              </a:rPr>
              <a:t>Ардуино</a:t>
            </a:r>
            <a:r>
              <a:rPr lang="ru-RU" sz="2000" strike="noStrike" spc="-1" dirty="0">
                <a:uFill>
                  <a:solidFill>
                    <a:srgbClr val="FFFFFF"/>
                  </a:solidFill>
                </a:uFill>
                <a:latin typeface="Times New Roman" panose="02020603050405020304" pitchFamily="18" charset="0"/>
                <a:ea typeface="DejaVu Sans"/>
                <a:cs typeface="Times New Roman" panose="02020603050405020304" pitchFamily="18" charset="0"/>
              </a:rPr>
              <a:t>, скажем так, в мире пультов дистанционного управления (RC), как правило, для управления рулевым колесом игрушечных машинок или крыльями самолетов. Со временем они нашли свое применение в робототехнике, автоматизации и, конечно же, в мире </a:t>
            </a:r>
            <a:r>
              <a:rPr lang="ru-RU" sz="2000" strike="noStrike" spc="-1" dirty="0" err="1">
                <a:uFill>
                  <a:solidFill>
                    <a:srgbClr val="FFFFFF"/>
                  </a:solidFill>
                </a:uFill>
                <a:latin typeface="Times New Roman" panose="02020603050405020304" pitchFamily="18" charset="0"/>
                <a:ea typeface="DejaVu Sans"/>
                <a:cs typeface="Times New Roman" panose="02020603050405020304" pitchFamily="18" charset="0"/>
              </a:rPr>
              <a:t>Ардуино</a:t>
            </a:r>
            <a:r>
              <a:rPr lang="ru-RU" sz="2000" strike="noStrike" spc="-1" dirty="0">
                <a:uFill>
                  <a:solidFill>
                    <a:srgbClr val="FFFFFF"/>
                  </a:solidFill>
                </a:uFill>
                <a:latin typeface="Times New Roman" panose="02020603050405020304" pitchFamily="18" charset="0"/>
                <a:ea typeface="DejaVu Sans"/>
                <a:cs typeface="Times New Roman" panose="02020603050405020304" pitchFamily="18" charset="0"/>
              </a:rPr>
              <a:t>.</a:t>
            </a:r>
            <a:endParaRPr dirty="0">
              <a:latin typeface="Times New Roman" panose="02020603050405020304" pitchFamily="18" charset="0"/>
              <a:cs typeface="Times New Roman" panose="02020603050405020304" pitchFamily="18" charset="0"/>
            </a:endParaRPr>
          </a:p>
          <a:p>
            <a:pPr>
              <a:lnSpc>
                <a:spcPct val="100000"/>
              </a:lnSpc>
            </a:pPr>
            <a:endParaRPr dirty="0">
              <a:latin typeface="Times New Roman" panose="02020603050405020304" pitchFamily="18" charset="0"/>
              <a:cs typeface="Times New Roman" panose="02020603050405020304" pitchFamily="18" charset="0"/>
            </a:endParaRPr>
          </a:p>
        </p:txBody>
      </p:sp>
      <p:sp>
        <p:nvSpPr>
          <p:cNvPr id="137" name="CustomShape 3"/>
          <p:cNvSpPr/>
          <p:nvPr/>
        </p:nvSpPr>
        <p:spPr>
          <a:xfrm>
            <a:off x="6234120" y="6205680"/>
            <a:ext cx="332640" cy="363960"/>
          </a:xfrm>
          <a:prstGeom prst="rect">
            <a:avLst/>
          </a:prstGeom>
          <a:noFill/>
          <a:ln>
            <a:noFill/>
          </a:ln>
        </p:spPr>
        <p:style>
          <a:lnRef idx="0">
            <a:scrgbClr r="0" g="0" b="0"/>
          </a:lnRef>
          <a:fillRef idx="0">
            <a:scrgbClr r="0" g="0" b="0"/>
          </a:fillRef>
          <a:effectRef idx="0">
            <a:scrgbClr r="0" g="0" b="0"/>
          </a:effectRef>
          <a:fontRef idx="minor"/>
        </p:style>
      </p:sp>
      <p:pic>
        <p:nvPicPr>
          <p:cNvPr id="138" name="Рисунок 137"/>
          <p:cNvPicPr/>
          <p:nvPr/>
        </p:nvPicPr>
        <p:blipFill>
          <a:blip r:embed="rId2"/>
          <a:srcRect l="27029" t="23091" r="39912" b="26467"/>
          <a:stretch/>
        </p:blipFill>
        <p:spPr>
          <a:xfrm>
            <a:off x="8893479" y="4017600"/>
            <a:ext cx="3273441" cy="2839680"/>
          </a:xfrm>
          <a:prstGeom prst="rect">
            <a:avLst/>
          </a:prstGeom>
          <a:ln>
            <a:noFill/>
          </a:ln>
        </p:spPr>
      </p:pic>
    </p:spTree>
    <p:extLst>
      <p:ext uri="{BB962C8B-B14F-4D97-AF65-F5344CB8AC3E}">
        <p14:creationId xmlns:p14="http://schemas.microsoft.com/office/powerpoint/2010/main" val="2911267993"/>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CustomShape 1"/>
          <p:cNvSpPr/>
          <p:nvPr/>
        </p:nvSpPr>
        <p:spPr>
          <a:xfrm>
            <a:off x="646200" y="452880"/>
            <a:ext cx="9403560" cy="1399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r>
              <a:rPr lang="ru-RU" sz="2000" strike="noStrike" spc="-1" dirty="0">
                <a:uFill>
                  <a:solidFill>
                    <a:srgbClr val="FFFFFF"/>
                  </a:solidFill>
                </a:uFill>
                <a:latin typeface="Times New Roman" panose="02020603050405020304" pitchFamily="18" charset="0"/>
                <a:ea typeface="DejaVu Sans"/>
                <a:cs typeface="Times New Roman" panose="02020603050405020304" pitchFamily="18" charset="0"/>
              </a:rPr>
              <a:t>ПРОТОТИПИРОВАНИЕ</a:t>
            </a:r>
            <a:endParaRPr sz="2000" dirty="0">
              <a:latin typeface="Times New Roman" panose="02020603050405020304" pitchFamily="18" charset="0"/>
              <a:cs typeface="Times New Roman" panose="02020603050405020304" pitchFamily="18" charset="0"/>
            </a:endParaRPr>
          </a:p>
          <a:p>
            <a:pPr>
              <a:lnSpc>
                <a:spcPct val="100000"/>
              </a:lnSpc>
            </a:pPr>
            <a:endParaRPr dirty="0"/>
          </a:p>
        </p:txBody>
      </p:sp>
      <p:sp>
        <p:nvSpPr>
          <p:cNvPr id="140" name="CustomShape 2"/>
          <p:cNvSpPr/>
          <p:nvPr/>
        </p:nvSpPr>
        <p:spPr>
          <a:xfrm>
            <a:off x="432000" y="1512000"/>
            <a:ext cx="6695280" cy="4440960"/>
          </a:xfrm>
          <a:prstGeom prst="rect">
            <a:avLst/>
          </a:prstGeom>
          <a:noFill/>
          <a:ln>
            <a:noFill/>
          </a:ln>
        </p:spPr>
        <p:style>
          <a:lnRef idx="0">
            <a:scrgbClr r="0" g="0" b="0"/>
          </a:lnRef>
          <a:fillRef idx="0">
            <a:scrgbClr r="0" g="0" b="0"/>
          </a:fillRef>
          <a:effectRef idx="0">
            <a:scrgbClr r="0" g="0" b="0"/>
          </a:effectRef>
          <a:fontRef idx="minor"/>
        </p:style>
      </p:sp>
      <p:pic>
        <p:nvPicPr>
          <p:cNvPr id="141" name="Рисунок 140"/>
          <p:cNvPicPr/>
          <p:nvPr/>
        </p:nvPicPr>
        <p:blipFill>
          <a:blip r:embed="rId2"/>
          <a:stretch/>
        </p:blipFill>
        <p:spPr>
          <a:xfrm>
            <a:off x="7782115" y="569786"/>
            <a:ext cx="3939120" cy="3939120"/>
          </a:xfrm>
          <a:prstGeom prst="rect">
            <a:avLst/>
          </a:prstGeom>
          <a:ln>
            <a:noFill/>
          </a:ln>
        </p:spPr>
      </p:pic>
      <p:sp>
        <p:nvSpPr>
          <p:cNvPr id="142" name="TextShape 3"/>
          <p:cNvSpPr txBox="1"/>
          <p:nvPr/>
        </p:nvSpPr>
        <p:spPr>
          <a:xfrm>
            <a:off x="432000" y="1215171"/>
            <a:ext cx="6224040" cy="4634629"/>
          </a:xfrm>
          <a:prstGeom prst="rect">
            <a:avLst/>
          </a:prstGeom>
          <a:noFill/>
          <a:ln>
            <a:noFill/>
          </a:ln>
        </p:spPr>
        <p:txBody>
          <a:bodyPr lIns="90000" tIns="45000" rIns="90000" bIns="45000"/>
          <a:lstStyle/>
          <a:p>
            <a:pPr algn="just">
              <a:lnSpc>
                <a:spcPct val="100000"/>
              </a:lnSpc>
            </a:pPr>
            <a:r>
              <a:rPr lang="ru-RU" sz="160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rPr>
              <a:t> </a:t>
            </a:r>
            <a:r>
              <a:rPr lang="ru-RU" sz="2000" strike="noStrike" spc="-1" dirty="0" err="1">
                <a:solidFill>
                  <a:srgbClr val="000000"/>
                </a:solidFill>
                <a:uFill>
                  <a:solidFill>
                    <a:srgbClr val="FFFFFF"/>
                  </a:solidFill>
                </a:uFill>
                <a:latin typeface="Times New Roman" panose="02020603050405020304" pitchFamily="18" charset="0"/>
                <a:cs typeface="Times New Roman" panose="02020603050405020304" pitchFamily="18" charset="0"/>
              </a:rPr>
              <a:t>Прототипиирование</a:t>
            </a:r>
            <a:r>
              <a:rPr lang="ru-RU" sz="200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rPr>
              <a:t> — быстрая «черновая» реализация базовой функциональности для анализа работы системы в целом. На этапе </a:t>
            </a:r>
            <a:r>
              <a:rPr lang="ru-RU" sz="2000" strike="noStrike" spc="-1" dirty="0" err="1">
                <a:solidFill>
                  <a:srgbClr val="000000"/>
                </a:solidFill>
                <a:uFill>
                  <a:solidFill>
                    <a:srgbClr val="FFFFFF"/>
                  </a:solidFill>
                </a:uFill>
                <a:latin typeface="Times New Roman" panose="02020603050405020304" pitchFamily="18" charset="0"/>
                <a:cs typeface="Times New Roman" panose="02020603050405020304" pitchFamily="18" charset="0"/>
              </a:rPr>
              <a:t>прототипирования</a:t>
            </a:r>
            <a:r>
              <a:rPr lang="ru-RU" sz="200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rPr>
              <a:t> малыми усилиями создается работающая система.</a:t>
            </a:r>
            <a:endParaRPr sz="2000" dirty="0">
              <a:latin typeface="Times New Roman" panose="02020603050405020304" pitchFamily="18" charset="0"/>
              <a:cs typeface="Times New Roman" panose="02020603050405020304" pitchFamily="18" charset="0"/>
            </a:endParaRPr>
          </a:p>
          <a:p>
            <a:pPr algn="just">
              <a:lnSpc>
                <a:spcPct val="100000"/>
              </a:lnSpc>
            </a:pPr>
            <a:r>
              <a:rPr lang="ru-RU" sz="200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rPr>
              <a:t>      Плата позволяет в кротчайшие сроки без использования пайки собирать цепи устройств и проверять их функциональность. Сзади платы есть липкий слой, защищенный лентой; позволяет крепить плату </a:t>
            </a:r>
            <a:r>
              <a:rPr lang="ru-RU" sz="2000" strike="noStrike" spc="-1" dirty="0" err="1">
                <a:solidFill>
                  <a:srgbClr val="000000"/>
                </a:solidFill>
                <a:uFill>
                  <a:solidFill>
                    <a:srgbClr val="FFFFFF"/>
                  </a:solidFill>
                </a:uFill>
                <a:latin typeface="Times New Roman" panose="02020603050405020304" pitchFamily="18" charset="0"/>
                <a:cs typeface="Times New Roman" panose="02020603050405020304" pitchFamily="18" charset="0"/>
              </a:rPr>
              <a:t>прототипирования</a:t>
            </a:r>
            <a:r>
              <a:rPr lang="ru-RU" sz="200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rPr>
              <a:t> на твердые поверхности. Плата имеет по бокам разъемы для объединения нескольких аналогичных плат вместе. Платы </a:t>
            </a:r>
            <a:r>
              <a:rPr lang="ru-RU" sz="2000" strike="noStrike" spc="-1" dirty="0" err="1">
                <a:solidFill>
                  <a:srgbClr val="000000"/>
                </a:solidFill>
                <a:uFill>
                  <a:solidFill>
                    <a:srgbClr val="FFFFFF"/>
                  </a:solidFill>
                </a:uFill>
                <a:latin typeface="Times New Roman" panose="02020603050405020304" pitchFamily="18" charset="0"/>
                <a:cs typeface="Times New Roman" panose="02020603050405020304" pitchFamily="18" charset="0"/>
              </a:rPr>
              <a:t>прототипирования</a:t>
            </a:r>
            <a:r>
              <a:rPr lang="ru-RU" sz="200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rPr>
              <a:t> характеризуется разъемом “мама”.</a:t>
            </a:r>
            <a:endParaRP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0643042"/>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TextShape 1"/>
          <p:cNvSpPr txBox="1"/>
          <p:nvPr/>
        </p:nvSpPr>
        <p:spPr>
          <a:xfrm>
            <a:off x="1174092" y="435255"/>
            <a:ext cx="9405720" cy="1466280"/>
          </a:xfrm>
          <a:prstGeom prst="rect">
            <a:avLst/>
          </a:prstGeom>
          <a:noFill/>
          <a:ln>
            <a:noFill/>
          </a:ln>
        </p:spPr>
        <p:txBody>
          <a:bodyPr lIns="90000" tIns="45000" rIns="90000" bIns="45000"/>
          <a:lstStyle/>
          <a:p>
            <a:pPr>
              <a:lnSpc>
                <a:spcPct val="85000"/>
              </a:lnSpc>
            </a:pPr>
            <a:r>
              <a:rPr lang="ru-RU" sz="2000" b="1" strike="noStrike" spc="-49" dirty="0">
                <a:uFill>
                  <a:solidFill>
                    <a:srgbClr val="FFFFFF"/>
                  </a:solidFill>
                </a:uFill>
                <a:latin typeface="Times New Roman" panose="02020603050405020304" pitchFamily="18" charset="0"/>
                <a:cs typeface="Times New Roman" panose="02020603050405020304" pitchFamily="18" charset="0"/>
              </a:rPr>
              <a:t>Матричные клавиатура 4×4 кнопки</a:t>
            </a:r>
            <a:endParaRPr sz="2000" dirty="0">
              <a:latin typeface="Times New Roman" panose="02020603050405020304" pitchFamily="18" charset="0"/>
              <a:cs typeface="Times New Roman" panose="02020603050405020304" pitchFamily="18" charset="0"/>
            </a:endParaRPr>
          </a:p>
          <a:p>
            <a:pPr>
              <a:lnSpc>
                <a:spcPct val="85000"/>
              </a:lnSpc>
            </a:pPr>
            <a:endParaRPr dirty="0"/>
          </a:p>
        </p:txBody>
      </p:sp>
      <p:sp>
        <p:nvSpPr>
          <p:cNvPr id="144" name="TextShape 2"/>
          <p:cNvSpPr txBox="1"/>
          <p:nvPr/>
        </p:nvSpPr>
        <p:spPr>
          <a:xfrm>
            <a:off x="648000" y="1006200"/>
            <a:ext cx="8424000" cy="5842080"/>
          </a:xfrm>
          <a:prstGeom prst="rect">
            <a:avLst/>
          </a:prstGeom>
          <a:noFill/>
          <a:ln>
            <a:noFill/>
          </a:ln>
        </p:spPr>
        <p:txBody>
          <a:bodyPr lIns="90000" tIns="45000" rIns="90000" bIns="45000"/>
          <a:lstStyle/>
          <a:p>
            <a:pPr>
              <a:lnSpc>
                <a:spcPct val="90000"/>
              </a:lnSpc>
            </a:pPr>
            <a:r>
              <a:rPr lang="ru-RU" sz="2000" strike="noStrike" spc="-1" dirty="0" smtClean="0">
                <a:uFill>
                  <a:solidFill>
                    <a:srgbClr val="FFFFFF"/>
                  </a:solidFill>
                </a:uFill>
                <a:latin typeface="Times New Roman" panose="02020603050405020304" pitchFamily="18" charset="0"/>
                <a:cs typeface="Times New Roman" panose="02020603050405020304" pitchFamily="18" charset="0"/>
              </a:rPr>
              <a:t>Используйте матричную эластичную 16 кнопочную клавиатуру для создания кодовых замков, управления элементами умного дома и роботами. Клавиатура выполнена в виде матрицы 4×4, каждая кнопка является областью воздушного зазора между двумя диэлектрическими слоями с нанесенным на них токопроводящим покрытием. Дорожки покрытия одного слоя нанесены горизонтально (выводы 1—4), а другого вертикально (выводы 5—8). Нажатие на кнопку приводит к соединению дорожки одного слоя с дорожкой другого и замыканию одного из выводов 1—4 с одним из выводов 5—8.</a:t>
            </a:r>
            <a:endParaRPr sz="2000" dirty="0" smtClean="0">
              <a:latin typeface="Times New Roman" panose="02020603050405020304" pitchFamily="18" charset="0"/>
              <a:cs typeface="Times New Roman" panose="02020603050405020304" pitchFamily="18" charset="0"/>
            </a:endParaRPr>
          </a:p>
          <a:p>
            <a:pPr>
              <a:lnSpc>
                <a:spcPct val="90000"/>
              </a:lnSpc>
            </a:pPr>
            <a:r>
              <a:rPr lang="ru-RU" sz="2000" b="1" strike="noStrike" spc="-1" dirty="0" smtClean="0">
                <a:uFill>
                  <a:solidFill>
                    <a:srgbClr val="FFFFFF"/>
                  </a:solidFill>
                </a:uFill>
                <a:latin typeface="Times New Roman" panose="02020603050405020304" pitchFamily="18" charset="0"/>
                <a:cs typeface="Times New Roman" panose="02020603050405020304" pitchFamily="18" charset="0"/>
              </a:rPr>
              <a:t>Характеристики</a:t>
            </a:r>
            <a:endParaRPr sz="2000" dirty="0" smtClean="0">
              <a:latin typeface="Times New Roman" panose="02020603050405020304" pitchFamily="18" charset="0"/>
              <a:cs typeface="Times New Roman" panose="02020603050405020304" pitchFamily="18" charset="0"/>
            </a:endParaRPr>
          </a:p>
          <a:p>
            <a:pPr>
              <a:lnSpc>
                <a:spcPct val="90000"/>
              </a:lnSpc>
            </a:pPr>
            <a:r>
              <a:rPr lang="ru-RU" sz="2000" strike="noStrike" spc="-1" dirty="0" smtClean="0">
                <a:uFill>
                  <a:solidFill>
                    <a:srgbClr val="FFFFFF"/>
                  </a:solidFill>
                </a:uFill>
                <a:latin typeface="Times New Roman" panose="02020603050405020304" pitchFamily="18" charset="0"/>
                <a:cs typeface="Times New Roman" panose="02020603050405020304" pitchFamily="18" charset="0"/>
              </a:rPr>
              <a:t>Габариты: 68×77×0,8 мм</a:t>
            </a:r>
            <a:endParaRPr sz="2000" dirty="0" smtClean="0">
              <a:latin typeface="Times New Roman" panose="02020603050405020304" pitchFamily="18" charset="0"/>
              <a:cs typeface="Times New Roman" panose="02020603050405020304" pitchFamily="18" charset="0"/>
            </a:endParaRPr>
          </a:p>
          <a:p>
            <a:pPr>
              <a:lnSpc>
                <a:spcPct val="90000"/>
              </a:lnSpc>
            </a:pPr>
            <a:r>
              <a:rPr lang="ru-RU" sz="2000" strike="noStrike" spc="-1" dirty="0" smtClean="0">
                <a:uFill>
                  <a:solidFill>
                    <a:srgbClr val="FFFFFF"/>
                  </a:solidFill>
                </a:uFill>
                <a:latin typeface="Times New Roman" panose="02020603050405020304" pitchFamily="18" charset="0"/>
                <a:cs typeface="Times New Roman" panose="02020603050405020304" pitchFamily="18" charset="0"/>
              </a:rPr>
              <a:t>Рабочее напряжение: до 12 В</a:t>
            </a:r>
            <a:endParaRPr sz="2000" dirty="0" smtClean="0">
              <a:latin typeface="Times New Roman" panose="02020603050405020304" pitchFamily="18" charset="0"/>
              <a:cs typeface="Times New Roman" panose="02020603050405020304" pitchFamily="18" charset="0"/>
            </a:endParaRPr>
          </a:p>
          <a:p>
            <a:pPr>
              <a:lnSpc>
                <a:spcPct val="90000"/>
              </a:lnSpc>
            </a:pPr>
            <a:r>
              <a:rPr lang="ru-RU" sz="2000" strike="noStrike" spc="-1" dirty="0" smtClean="0">
                <a:uFill>
                  <a:solidFill>
                    <a:srgbClr val="FFFFFF"/>
                  </a:solidFill>
                </a:uFill>
                <a:latin typeface="Times New Roman" panose="02020603050405020304" pitchFamily="18" charset="0"/>
                <a:cs typeface="Times New Roman" panose="02020603050405020304" pitchFamily="18" charset="0"/>
              </a:rPr>
              <a:t>Максимальный ток: 100 мА</a:t>
            </a:r>
            <a:endParaRPr sz="2000" dirty="0" smtClean="0">
              <a:latin typeface="Times New Roman" panose="02020603050405020304" pitchFamily="18" charset="0"/>
              <a:cs typeface="Times New Roman" panose="02020603050405020304" pitchFamily="18" charset="0"/>
            </a:endParaRPr>
          </a:p>
          <a:p>
            <a:pPr>
              <a:lnSpc>
                <a:spcPct val="90000"/>
              </a:lnSpc>
            </a:pPr>
            <a:r>
              <a:rPr lang="ru-RU" sz="2000" strike="noStrike" spc="-1" dirty="0" smtClean="0">
                <a:uFill>
                  <a:solidFill>
                    <a:srgbClr val="FFFFFF"/>
                  </a:solidFill>
                </a:uFill>
                <a:latin typeface="Times New Roman" panose="02020603050405020304" pitchFamily="18" charset="0"/>
                <a:cs typeface="Times New Roman" panose="02020603050405020304" pitchFamily="18" charset="0"/>
              </a:rPr>
              <a:t>Сопротивление изоляции: &gt;100 МОм</a:t>
            </a:r>
            <a:endParaRPr sz="2000" dirty="0" smtClean="0">
              <a:latin typeface="Times New Roman" panose="02020603050405020304" pitchFamily="18" charset="0"/>
              <a:cs typeface="Times New Roman" panose="02020603050405020304" pitchFamily="18" charset="0"/>
            </a:endParaRPr>
          </a:p>
          <a:p>
            <a:pPr>
              <a:lnSpc>
                <a:spcPct val="90000"/>
              </a:lnSpc>
            </a:pPr>
            <a:r>
              <a:rPr lang="ru-RU" sz="2000" strike="noStrike" spc="-1" dirty="0" smtClean="0">
                <a:uFill>
                  <a:solidFill>
                    <a:srgbClr val="FFFFFF"/>
                  </a:solidFill>
                </a:uFill>
                <a:latin typeface="Times New Roman" panose="02020603050405020304" pitchFamily="18" charset="0"/>
                <a:cs typeface="Times New Roman" panose="02020603050405020304" pitchFamily="18" charset="0"/>
              </a:rPr>
              <a:t>Сопротивление контактов: &lt;200 Ом</a:t>
            </a:r>
            <a:endParaRPr sz="2000" dirty="0" smtClean="0">
              <a:latin typeface="Times New Roman" panose="02020603050405020304" pitchFamily="18" charset="0"/>
              <a:cs typeface="Times New Roman" panose="02020603050405020304" pitchFamily="18" charset="0"/>
            </a:endParaRPr>
          </a:p>
          <a:p>
            <a:pPr>
              <a:lnSpc>
                <a:spcPct val="90000"/>
              </a:lnSpc>
            </a:pPr>
            <a:r>
              <a:rPr lang="ru-RU" sz="2000" strike="noStrike" spc="-1" dirty="0" smtClean="0">
                <a:uFill>
                  <a:solidFill>
                    <a:srgbClr val="FFFFFF"/>
                  </a:solidFill>
                </a:uFill>
                <a:latin typeface="Times New Roman" panose="02020603050405020304" pitchFamily="18" charset="0"/>
                <a:cs typeface="Times New Roman" panose="02020603050405020304" pitchFamily="18" charset="0"/>
              </a:rPr>
              <a:t>Вес: 10 г</a:t>
            </a:r>
            <a:endParaRPr sz="2000" dirty="0">
              <a:latin typeface="Times New Roman" panose="02020603050405020304" pitchFamily="18" charset="0"/>
              <a:cs typeface="Times New Roman" panose="02020603050405020304" pitchFamily="18" charset="0"/>
            </a:endParaRPr>
          </a:p>
        </p:txBody>
      </p:sp>
      <p:pic>
        <p:nvPicPr>
          <p:cNvPr id="145" name="Рисунок 144"/>
          <p:cNvPicPr/>
          <p:nvPr/>
        </p:nvPicPr>
        <p:blipFill>
          <a:blip r:embed="rId2"/>
          <a:stretch/>
        </p:blipFill>
        <p:spPr>
          <a:xfrm>
            <a:off x="8586740" y="3096000"/>
            <a:ext cx="3456000" cy="3456000"/>
          </a:xfrm>
          <a:prstGeom prst="rect">
            <a:avLst/>
          </a:prstGeom>
          <a:ln>
            <a:noFill/>
          </a:ln>
        </p:spPr>
      </p:pic>
    </p:spTree>
    <p:extLst>
      <p:ext uri="{BB962C8B-B14F-4D97-AF65-F5344CB8AC3E}">
        <p14:creationId xmlns:p14="http://schemas.microsoft.com/office/powerpoint/2010/main" val="3466785119"/>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3311691" y="476672"/>
            <a:ext cx="10177131" cy="692696"/>
          </a:xfrm>
        </p:spPr>
        <p:txBody>
          <a:bodyPr>
            <a:normAutofit/>
          </a:bodyPr>
          <a:lstStyle/>
          <a:p>
            <a:pPr algn="ctr"/>
            <a:r>
              <a:rPr lang="ru-RU" sz="3600" b="1" dirty="0" smtClean="0">
                <a:solidFill>
                  <a:schemeClr val="accent5">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Модуль </a:t>
            </a:r>
            <a:r>
              <a:rPr lang="ru-RU" sz="3600" b="1" dirty="0" err="1" smtClean="0">
                <a:solidFill>
                  <a:schemeClr val="accent5">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энкодера</a:t>
            </a:r>
            <a:r>
              <a:rPr lang="ru-RU" sz="3600" b="1" dirty="0" smtClean="0">
                <a:solidFill>
                  <a:schemeClr val="accent5">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a:t>
            </a:r>
          </a:p>
          <a:p>
            <a:endParaRPr lang="ru-RU" sz="2400" dirty="0" smtClean="0">
              <a:solidFill>
                <a:schemeClr val="accent6">
                  <a:lumMod val="75000"/>
                </a:schemeClr>
              </a:solidFill>
              <a:latin typeface="Times New Roman" pitchFamily="18" charset="0"/>
              <a:cs typeface="Times New Roman" pitchFamily="18" charset="0"/>
            </a:endParaRPr>
          </a:p>
        </p:txBody>
      </p:sp>
      <p:pic>
        <p:nvPicPr>
          <p:cNvPr id="21506" name="Picture 2" descr="http://www.yenislayt.com/upload/5eb3bfd68b.gif"/>
          <p:cNvPicPr>
            <a:picLocks noChangeAspect="1" noChangeArrowheads="1" noCrop="1"/>
          </p:cNvPicPr>
          <p:nvPr/>
        </p:nvPicPr>
        <p:blipFill>
          <a:blip r:embed="rId2" cstate="print"/>
          <a:srcRect/>
          <a:stretch>
            <a:fillRect/>
          </a:stretch>
        </p:blipFill>
        <p:spPr bwMode="auto">
          <a:xfrm>
            <a:off x="9840417" y="2420888"/>
            <a:ext cx="2701740" cy="2160240"/>
          </a:xfrm>
          <a:prstGeom prst="rect">
            <a:avLst/>
          </a:prstGeom>
          <a:noFill/>
        </p:spPr>
      </p:pic>
      <p:pic>
        <p:nvPicPr>
          <p:cNvPr id="9218" name="Picture 2" descr="ÐÐ°ÑÑÐ¸Ð½ÐºÐ¸ Ð¿Ð¾ Ð·Ð°Ð¿ÑÐ¾ÑÑ Ð¼Ð¾Ð´ÑÐ»Ñ ÑÐ½ÐºÐ¾Ð´ÐµÑ Ð¾Ð¿Ð¸ÑÐ°Ð½Ð¸Ðµ"/>
          <p:cNvPicPr>
            <a:picLocks noChangeAspect="1" noChangeArrowheads="1"/>
          </p:cNvPicPr>
          <p:nvPr/>
        </p:nvPicPr>
        <p:blipFill>
          <a:blip r:embed="rId3" cstate="print"/>
          <a:srcRect/>
          <a:stretch>
            <a:fillRect/>
          </a:stretch>
        </p:blipFill>
        <p:spPr bwMode="auto">
          <a:xfrm>
            <a:off x="431371" y="4077073"/>
            <a:ext cx="5157244" cy="1851671"/>
          </a:xfrm>
          <a:prstGeom prst="rect">
            <a:avLst/>
          </a:prstGeom>
          <a:noFill/>
        </p:spPr>
      </p:pic>
      <p:pic>
        <p:nvPicPr>
          <p:cNvPr id="9220" name="Picture 4" descr="ÐÐ°ÑÑÐ¸Ð½ÐºÐ¸ Ð¿Ð¾ Ð·Ð°Ð¿ÑÐ¾ÑÑ Ð¼Ð¾Ð´ÑÐ»Ñ ÑÐ½ÐºÐ¾Ð´ÐµÑ Ð¾Ð¿Ð¸ÑÐ°Ð½Ð¸Ðµ"/>
          <p:cNvPicPr>
            <a:picLocks noChangeAspect="1" noChangeArrowheads="1"/>
          </p:cNvPicPr>
          <p:nvPr/>
        </p:nvPicPr>
        <p:blipFill>
          <a:blip r:embed="rId4" cstate="print"/>
          <a:srcRect/>
          <a:stretch>
            <a:fillRect/>
          </a:stretch>
        </p:blipFill>
        <p:spPr bwMode="auto">
          <a:xfrm>
            <a:off x="1" y="332656"/>
            <a:ext cx="5609172" cy="2880320"/>
          </a:xfrm>
          <a:prstGeom prst="rect">
            <a:avLst/>
          </a:prstGeom>
          <a:ln>
            <a:noFill/>
          </a:ln>
          <a:effectLst>
            <a:softEdge rad="112500"/>
          </a:effectLst>
        </p:spPr>
      </p:pic>
      <p:sp>
        <p:nvSpPr>
          <p:cNvPr id="9" name="Прямоугольник 8"/>
          <p:cNvSpPr/>
          <p:nvPr/>
        </p:nvSpPr>
        <p:spPr>
          <a:xfrm>
            <a:off x="5615947" y="836712"/>
            <a:ext cx="5376597" cy="1938992"/>
          </a:xfrm>
          <a:prstGeom prst="rect">
            <a:avLst/>
          </a:prstGeom>
        </p:spPr>
        <p:txBody>
          <a:bodyPr wrap="square">
            <a:spAutoFit/>
          </a:bodyPr>
          <a:lstStyle/>
          <a:p>
            <a:r>
              <a:rPr lang="ru-RU" sz="2000" b="1" dirty="0" smtClean="0">
                <a:solidFill>
                  <a:schemeClr val="accent5">
                    <a:lumMod val="50000"/>
                  </a:schemeClr>
                </a:solidFill>
                <a:latin typeface="Times New Roman" pitchFamily="18" charset="0"/>
                <a:cs typeface="Times New Roman" pitchFamily="18" charset="0"/>
              </a:rPr>
              <a:t>Это поворотный датчик, который индицирует степень поворота оси и в каком направлении она вращается,</a:t>
            </a:r>
            <a:r>
              <a:rPr lang="ru-RU" sz="2000" b="1" dirty="0" smtClean="0"/>
              <a:t> </a:t>
            </a:r>
            <a:r>
              <a:rPr lang="ru-RU" sz="2000" b="1" dirty="0" smtClean="0">
                <a:solidFill>
                  <a:schemeClr val="accent5">
                    <a:lumMod val="50000"/>
                  </a:schemeClr>
                </a:solidFill>
                <a:latin typeface="Times New Roman" pitchFamily="18" charset="0"/>
                <a:cs typeface="Times New Roman" pitchFamily="18" charset="0"/>
              </a:rPr>
              <a:t>напоминает переменный резистор, но в отличии от него не имеет ограничений по количеству оборотов, что очень удобный</a:t>
            </a:r>
            <a:endParaRPr lang="ru-RU" sz="2000" b="1" dirty="0">
              <a:solidFill>
                <a:schemeClr val="accent5">
                  <a:lumMod val="50000"/>
                </a:schemeClr>
              </a:solidFill>
              <a:latin typeface="Times New Roman" pitchFamily="18" charset="0"/>
              <a:cs typeface="Times New Roman" pitchFamily="18" charset="0"/>
            </a:endParaRPr>
          </a:p>
        </p:txBody>
      </p:sp>
      <p:sp>
        <p:nvSpPr>
          <p:cNvPr id="10" name="Прямоугольник 9"/>
          <p:cNvSpPr/>
          <p:nvPr/>
        </p:nvSpPr>
        <p:spPr>
          <a:xfrm>
            <a:off x="5567264" y="4365104"/>
            <a:ext cx="6624736" cy="1477328"/>
          </a:xfrm>
          <a:prstGeom prst="rect">
            <a:avLst/>
          </a:prstGeom>
        </p:spPr>
        <p:txBody>
          <a:bodyPr wrap="square">
            <a:spAutoFit/>
          </a:bodyPr>
          <a:lstStyle/>
          <a:p>
            <a:r>
              <a:rPr lang="ru-RU" dirty="0" smtClean="0">
                <a:solidFill>
                  <a:schemeClr val="accent2">
                    <a:lumMod val="75000"/>
                  </a:schemeClr>
                </a:solidFill>
              </a:rPr>
              <a:t>-</a:t>
            </a:r>
            <a:r>
              <a:rPr lang="ru-RU" b="1" dirty="0" smtClean="0">
                <a:solidFill>
                  <a:schemeClr val="accent2">
                    <a:lumMod val="75000"/>
                  </a:schemeClr>
                </a:solidFill>
                <a:latin typeface="Times New Roman" pitchFamily="18" charset="0"/>
                <a:cs typeface="Times New Roman" pitchFamily="18" charset="0"/>
              </a:rPr>
              <a:t>А выход (импульсы отсчета </a:t>
            </a:r>
            <a:r>
              <a:rPr lang="ru-RU" b="1" dirty="0" err="1" smtClean="0">
                <a:solidFill>
                  <a:schemeClr val="accent2">
                    <a:lumMod val="75000"/>
                  </a:schemeClr>
                </a:solidFill>
                <a:latin typeface="Times New Roman" pitchFamily="18" charset="0"/>
                <a:cs typeface="Times New Roman" pitchFamily="18" charset="0"/>
              </a:rPr>
              <a:t>энкодера</a:t>
            </a:r>
            <a:r>
              <a:rPr lang="ru-RU" b="1" dirty="0" smtClean="0">
                <a:solidFill>
                  <a:schemeClr val="accent2">
                    <a:lumMod val="75000"/>
                  </a:schemeClr>
                </a:solidFill>
                <a:latin typeface="Times New Roman" pitchFamily="18" charset="0"/>
                <a:cs typeface="Times New Roman" pitchFamily="18" charset="0"/>
              </a:rPr>
              <a:t>)</a:t>
            </a:r>
          </a:p>
          <a:p>
            <a:r>
              <a:rPr lang="ru-RU" b="1" dirty="0" smtClean="0">
                <a:solidFill>
                  <a:schemeClr val="accent2">
                    <a:lumMod val="75000"/>
                  </a:schemeClr>
                </a:solidFill>
                <a:latin typeface="Times New Roman" pitchFamily="18" charset="0"/>
                <a:cs typeface="Times New Roman" pitchFamily="18" charset="0"/>
              </a:rPr>
              <a:t>-В выход (импульсы направления </a:t>
            </a:r>
            <a:r>
              <a:rPr lang="ru-RU" b="1" dirty="0" err="1" smtClean="0">
                <a:solidFill>
                  <a:schemeClr val="accent2">
                    <a:lumMod val="75000"/>
                  </a:schemeClr>
                </a:solidFill>
                <a:latin typeface="Times New Roman" pitchFamily="18" charset="0"/>
                <a:cs typeface="Times New Roman" pitchFamily="18" charset="0"/>
              </a:rPr>
              <a:t>энкодера</a:t>
            </a:r>
            <a:r>
              <a:rPr lang="ru-RU" b="1" dirty="0" smtClean="0">
                <a:solidFill>
                  <a:schemeClr val="accent2">
                    <a:lumMod val="75000"/>
                  </a:schemeClr>
                </a:solidFill>
                <a:latin typeface="Times New Roman" pitchFamily="18" charset="0"/>
                <a:cs typeface="Times New Roman" pitchFamily="18" charset="0"/>
              </a:rPr>
              <a:t>)</a:t>
            </a:r>
          </a:p>
          <a:p>
            <a:r>
              <a:rPr lang="ru-RU" b="1" dirty="0" smtClean="0">
                <a:solidFill>
                  <a:schemeClr val="accent2">
                    <a:lumMod val="75000"/>
                  </a:schemeClr>
                </a:solidFill>
                <a:latin typeface="Times New Roman" pitchFamily="18" charset="0"/>
                <a:cs typeface="Times New Roman" pitchFamily="18" charset="0"/>
              </a:rPr>
              <a:t>- Выход тактовой кнопки</a:t>
            </a:r>
          </a:p>
          <a:p>
            <a:r>
              <a:rPr lang="ru-RU" b="1" dirty="0" smtClean="0">
                <a:solidFill>
                  <a:schemeClr val="accent2">
                    <a:lumMod val="75000"/>
                  </a:schemeClr>
                </a:solidFill>
                <a:latin typeface="Times New Roman" pitchFamily="18" charset="0"/>
                <a:cs typeface="Times New Roman" pitchFamily="18" charset="0"/>
              </a:rPr>
              <a:t>5В</a:t>
            </a:r>
          </a:p>
          <a:p>
            <a:r>
              <a:rPr lang="ru-RU" b="1" dirty="0" smtClean="0">
                <a:solidFill>
                  <a:schemeClr val="accent2">
                    <a:lumMod val="75000"/>
                  </a:schemeClr>
                </a:solidFill>
                <a:latin typeface="Times New Roman" pitchFamily="18" charset="0"/>
                <a:cs typeface="Times New Roman" pitchFamily="18" charset="0"/>
              </a:rPr>
              <a:t>-Земля, питания</a:t>
            </a:r>
            <a:endParaRPr lang="ru-RU" b="1" dirty="0">
              <a:solidFill>
                <a:schemeClr val="accent2">
                  <a:lumMod val="7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1755420688"/>
      </p:ext>
    </p:extLst>
  </p:cSld>
  <p:clrMapOvr>
    <a:masterClrMapping/>
  </p:clrMapOvr>
  <p:transition>
    <p:wipe dir="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887755" y="0"/>
            <a:ext cx="8304245" cy="1077218"/>
          </a:xfrm>
          <a:prstGeom prst="rect">
            <a:avLst/>
          </a:prstGeom>
        </p:spPr>
        <p:txBody>
          <a:bodyPr wrap="square">
            <a:spAutoFit/>
          </a:bodyPr>
          <a:lstStyle/>
          <a:p>
            <a:r>
              <a:rPr lang="ru-RU" sz="3200" b="1" dirty="0" smtClean="0">
                <a:solidFill>
                  <a:schemeClr val="accent2">
                    <a:lumMod val="75000"/>
                  </a:schemeClr>
                </a:solidFill>
                <a:latin typeface="Times New Roman" pitchFamily="18" charset="0"/>
                <a:cs typeface="Times New Roman" pitchFamily="18" charset="0"/>
              </a:rPr>
              <a:t>Набор из 2-х цифровых 7-сегментных индикаторов</a:t>
            </a:r>
            <a:endParaRPr lang="ru-RU" sz="3200" b="1" dirty="0">
              <a:solidFill>
                <a:schemeClr val="accent2">
                  <a:lumMod val="75000"/>
                </a:schemeClr>
              </a:solidFill>
            </a:endParaRPr>
          </a:p>
        </p:txBody>
      </p:sp>
      <p:pic>
        <p:nvPicPr>
          <p:cNvPr id="8194" name="Picture 2" descr="https://kz.all.biz/img/kz/catalog/2111153.jpeg"/>
          <p:cNvPicPr>
            <a:picLocks noChangeAspect="1" noChangeArrowheads="1"/>
          </p:cNvPicPr>
          <p:nvPr/>
        </p:nvPicPr>
        <p:blipFill>
          <a:blip r:embed="rId2" cstate="print"/>
          <a:srcRect l="8571" t="11429" r="11429" b="16190"/>
          <a:stretch>
            <a:fillRect/>
          </a:stretch>
        </p:blipFill>
        <p:spPr bwMode="auto">
          <a:xfrm>
            <a:off x="335361" y="908720"/>
            <a:ext cx="4669151" cy="2376264"/>
          </a:xfrm>
          <a:prstGeom prst="rect">
            <a:avLst/>
          </a:prstGeom>
          <a:ln>
            <a:noFill/>
          </a:ln>
          <a:effectLst>
            <a:softEdge rad="112500"/>
          </a:effectLst>
        </p:spPr>
      </p:pic>
      <p:pic>
        <p:nvPicPr>
          <p:cNvPr id="8196" name="Picture 4" descr="http://shop.evolvector.ru/image/data/electronika/komponenti/indikator-3.jpg"/>
          <p:cNvPicPr>
            <a:picLocks noChangeAspect="1" noChangeArrowheads="1"/>
          </p:cNvPicPr>
          <p:nvPr/>
        </p:nvPicPr>
        <p:blipFill>
          <a:blip r:embed="rId3" cstate="print"/>
          <a:srcRect/>
          <a:stretch>
            <a:fillRect/>
          </a:stretch>
        </p:blipFill>
        <p:spPr bwMode="auto">
          <a:xfrm>
            <a:off x="911424" y="3356992"/>
            <a:ext cx="2540000" cy="3000376"/>
          </a:xfrm>
          <a:prstGeom prst="rect">
            <a:avLst/>
          </a:prstGeom>
          <a:noFill/>
        </p:spPr>
      </p:pic>
      <p:sp>
        <p:nvSpPr>
          <p:cNvPr id="6" name="Прямоугольник 5"/>
          <p:cNvSpPr/>
          <p:nvPr/>
        </p:nvSpPr>
        <p:spPr>
          <a:xfrm>
            <a:off x="5039883" y="1412776"/>
            <a:ext cx="6096000" cy="1200329"/>
          </a:xfrm>
          <a:prstGeom prst="rect">
            <a:avLst/>
          </a:prstGeom>
        </p:spPr>
        <p:txBody>
          <a:bodyPr wrap="square">
            <a:spAutoFit/>
          </a:bodyPr>
          <a:lstStyle/>
          <a:p>
            <a:r>
              <a:rPr lang="ru-RU" b="1" dirty="0" smtClean="0">
                <a:solidFill>
                  <a:schemeClr val="accent5">
                    <a:lumMod val="50000"/>
                  </a:schemeClr>
                </a:solidFill>
                <a:latin typeface="Times New Roman" pitchFamily="18" charset="0"/>
                <a:cs typeface="Times New Roman" pitchFamily="18" charset="0"/>
              </a:rPr>
              <a:t>Интегральные микросхемы из диодных полупроводниковых источников излучения (светодиодов), предназначены для отображения цифровой и буквенной информации.</a:t>
            </a:r>
            <a:endParaRPr lang="ru-RU" b="1" dirty="0">
              <a:solidFill>
                <a:schemeClr val="accent5">
                  <a:lumMod val="50000"/>
                </a:schemeClr>
              </a:solidFill>
              <a:latin typeface="Times New Roman" pitchFamily="18" charset="0"/>
              <a:cs typeface="Times New Roman" pitchFamily="18" charset="0"/>
            </a:endParaRPr>
          </a:p>
        </p:txBody>
      </p:sp>
      <p:sp>
        <p:nvSpPr>
          <p:cNvPr id="7" name="Прямоугольник 6"/>
          <p:cNvSpPr/>
          <p:nvPr/>
        </p:nvSpPr>
        <p:spPr>
          <a:xfrm>
            <a:off x="5039883" y="3068960"/>
            <a:ext cx="6096000" cy="1015663"/>
          </a:xfrm>
          <a:prstGeom prst="rect">
            <a:avLst/>
          </a:prstGeom>
        </p:spPr>
        <p:txBody>
          <a:bodyPr>
            <a:spAutoFit/>
          </a:bodyPr>
          <a:lstStyle/>
          <a:p>
            <a:r>
              <a:rPr lang="ru-RU" sz="2000" b="1" dirty="0" smtClean="0">
                <a:solidFill>
                  <a:schemeClr val="accent5">
                    <a:lumMod val="50000"/>
                  </a:schemeClr>
                </a:solidFill>
                <a:latin typeface="Times New Roman" pitchFamily="18" charset="0"/>
                <a:cs typeface="Times New Roman" pitchFamily="18" charset="0"/>
              </a:rPr>
              <a:t>Состоит из семи элементов индикации (сегментов), включающихся и выключающихся по отдельности.</a:t>
            </a:r>
            <a:endParaRPr lang="ru-RU" sz="2000" b="1" dirty="0">
              <a:solidFill>
                <a:schemeClr val="accent5">
                  <a:lumMod val="50000"/>
                </a:schemeClr>
              </a:solidFill>
              <a:latin typeface="Times New Roman" pitchFamily="18" charset="0"/>
              <a:cs typeface="Times New Roman" pitchFamily="18" charset="0"/>
            </a:endParaRPr>
          </a:p>
        </p:txBody>
      </p:sp>
      <p:sp>
        <p:nvSpPr>
          <p:cNvPr id="8" name="Прямоугольник 7"/>
          <p:cNvSpPr/>
          <p:nvPr/>
        </p:nvSpPr>
        <p:spPr>
          <a:xfrm>
            <a:off x="4463819" y="4869160"/>
            <a:ext cx="6096000" cy="923330"/>
          </a:xfrm>
          <a:prstGeom prst="rect">
            <a:avLst/>
          </a:prstGeom>
        </p:spPr>
        <p:txBody>
          <a:bodyPr>
            <a:spAutoFit/>
          </a:bodyPr>
          <a:lstStyle/>
          <a:p>
            <a:r>
              <a:rPr lang="ru-RU" b="1" dirty="0" smtClean="0">
                <a:solidFill>
                  <a:schemeClr val="accent6">
                    <a:lumMod val="75000"/>
                  </a:schemeClr>
                </a:solidFill>
                <a:latin typeface="Times New Roman" pitchFamily="18" charset="0"/>
                <a:cs typeface="Times New Roman" pitchFamily="18" charset="0"/>
              </a:rPr>
              <a:t>Для управления сегментами у стандартного одноразрядного индикатора присутствует 10 контактов: пять контактов с одной стороны и пять с другой. </a:t>
            </a:r>
            <a:endParaRPr lang="ru-RU" dirty="0">
              <a:solidFill>
                <a:schemeClr val="accent6">
                  <a:lumMod val="75000"/>
                </a:schemeClr>
              </a:solidFill>
            </a:endParaRPr>
          </a:p>
        </p:txBody>
      </p:sp>
    </p:spTree>
    <p:extLst>
      <p:ext uri="{BB962C8B-B14F-4D97-AF65-F5344CB8AC3E}">
        <p14:creationId xmlns:p14="http://schemas.microsoft.com/office/powerpoint/2010/main" val="2514871760"/>
      </p:ext>
    </p:extLst>
  </p:cSld>
  <p:clrMapOvr>
    <a:masterClrMapping/>
  </p:clrMapOvr>
  <p:transition>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55573" y="0"/>
            <a:ext cx="7956608" cy="908720"/>
          </a:xfrm>
        </p:spPr>
        <p:txBody>
          <a:bodyPr>
            <a:noAutofit/>
          </a:bodyPr>
          <a:lstStyle/>
          <a:p>
            <a:pPr algn="ctr"/>
            <a:r>
              <a:rPr lang="ru-RU" sz="3200" dirty="0" smtClean="0">
                <a:solidFill>
                  <a:schemeClr val="accent1">
                    <a:lumMod val="75000"/>
                  </a:schemeClr>
                </a:solidFill>
                <a:latin typeface="Times New Roman" pitchFamily="18" charset="0"/>
                <a:cs typeface="Times New Roman" pitchFamily="18" charset="0"/>
              </a:rPr>
              <a:t>инфракрасный, дистанционный пульт</a:t>
            </a:r>
            <a:endParaRPr lang="ru-RU" sz="3200" dirty="0">
              <a:solidFill>
                <a:schemeClr val="accent1">
                  <a:lumMod val="75000"/>
                </a:schemeClr>
              </a:solidFill>
              <a:latin typeface="Times New Roman" pitchFamily="18" charset="0"/>
              <a:cs typeface="Times New Roman" pitchFamily="18" charset="0"/>
            </a:endParaRPr>
          </a:p>
        </p:txBody>
      </p:sp>
      <p:sp>
        <p:nvSpPr>
          <p:cNvPr id="4" name="Прямоугольник 3"/>
          <p:cNvSpPr/>
          <p:nvPr/>
        </p:nvSpPr>
        <p:spPr>
          <a:xfrm>
            <a:off x="4751851" y="1412777"/>
            <a:ext cx="6096000" cy="923330"/>
          </a:xfrm>
          <a:prstGeom prst="rect">
            <a:avLst/>
          </a:prstGeom>
        </p:spPr>
        <p:txBody>
          <a:bodyPr>
            <a:spAutoFit/>
          </a:bodyPr>
          <a:lstStyle/>
          <a:p>
            <a:r>
              <a:rPr lang="ru-RU" b="1" dirty="0" smtClean="0">
                <a:solidFill>
                  <a:schemeClr val="accent6">
                    <a:lumMod val="75000"/>
                  </a:schemeClr>
                </a:solidFill>
                <a:latin typeface="Times New Roman" pitchFamily="18" charset="0"/>
                <a:cs typeface="Times New Roman" pitchFamily="18" charset="0"/>
              </a:rPr>
              <a:t>Инфракрасный пульт дистанционного управления — один из самых простых способов взаимодействия с электронными приборами.</a:t>
            </a:r>
            <a:endParaRPr lang="ru-RU" b="1" dirty="0">
              <a:solidFill>
                <a:schemeClr val="accent6">
                  <a:lumMod val="75000"/>
                </a:schemeClr>
              </a:solidFill>
              <a:latin typeface="Times New Roman" pitchFamily="18" charset="0"/>
              <a:cs typeface="Times New Roman" pitchFamily="18" charset="0"/>
            </a:endParaRPr>
          </a:p>
        </p:txBody>
      </p:sp>
      <p:pic>
        <p:nvPicPr>
          <p:cNvPr id="5" name="Рисунок 4" descr="807093412_679.jpg"/>
          <p:cNvPicPr>
            <a:picLocks noChangeAspect="1"/>
          </p:cNvPicPr>
          <p:nvPr/>
        </p:nvPicPr>
        <p:blipFill>
          <a:blip r:embed="rId2" cstate="print"/>
          <a:stretch>
            <a:fillRect/>
          </a:stretch>
        </p:blipFill>
        <p:spPr>
          <a:xfrm>
            <a:off x="239349" y="980728"/>
            <a:ext cx="4416491" cy="3312368"/>
          </a:xfrm>
          <a:prstGeom prst="rect">
            <a:avLst/>
          </a:prstGeom>
          <a:ln>
            <a:noFill/>
          </a:ln>
          <a:effectLst>
            <a:softEdge rad="112500"/>
          </a:effectLst>
        </p:spPr>
      </p:pic>
      <p:sp>
        <p:nvSpPr>
          <p:cNvPr id="6" name="Прямоугольник 5"/>
          <p:cNvSpPr/>
          <p:nvPr/>
        </p:nvSpPr>
        <p:spPr>
          <a:xfrm>
            <a:off x="5423925" y="3645024"/>
            <a:ext cx="1986762" cy="523220"/>
          </a:xfrm>
          <a:prstGeom prst="rect">
            <a:avLst/>
          </a:prstGeom>
        </p:spPr>
        <p:txBody>
          <a:bodyPr wrap="none">
            <a:spAutoFit/>
          </a:bodyPr>
          <a:lstStyle/>
          <a:p>
            <a:pPr fontAlgn="base"/>
            <a:r>
              <a:rPr lang="ru-RU" sz="2800" b="1" dirty="0" smtClean="0">
                <a:solidFill>
                  <a:schemeClr val="accent1">
                    <a:lumMod val="50000"/>
                  </a:schemeClr>
                </a:solidFill>
                <a:latin typeface="Times New Roman" pitchFamily="18" charset="0"/>
                <a:cs typeface="Times New Roman" pitchFamily="18" charset="0"/>
              </a:rPr>
              <a:t>ИК-датчик</a:t>
            </a:r>
            <a:endParaRPr lang="ru-RU" sz="2800" b="1" dirty="0">
              <a:solidFill>
                <a:schemeClr val="accent1">
                  <a:lumMod val="50000"/>
                </a:schemeClr>
              </a:solidFill>
              <a:latin typeface="Times New Roman" pitchFamily="18" charset="0"/>
              <a:cs typeface="Times New Roman" pitchFamily="18" charset="0"/>
            </a:endParaRPr>
          </a:p>
        </p:txBody>
      </p:sp>
      <p:pic>
        <p:nvPicPr>
          <p:cNvPr id="2050" name="Picture 2" descr="ÐÐ¾ÑÐ¾Ð¶ÐµÐµ Ð¸Ð·Ð¾Ð±ÑÐ°Ð¶ÐµÐ½Ð¸Ðµ"/>
          <p:cNvPicPr>
            <a:picLocks noChangeAspect="1" noChangeArrowheads="1"/>
          </p:cNvPicPr>
          <p:nvPr/>
        </p:nvPicPr>
        <p:blipFill>
          <a:blip r:embed="rId3" cstate="print"/>
          <a:srcRect/>
          <a:stretch>
            <a:fillRect/>
          </a:stretch>
        </p:blipFill>
        <p:spPr bwMode="auto">
          <a:xfrm>
            <a:off x="8400256" y="2852936"/>
            <a:ext cx="3456384" cy="2592288"/>
          </a:xfrm>
          <a:prstGeom prst="rect">
            <a:avLst/>
          </a:prstGeom>
          <a:ln>
            <a:noFill/>
          </a:ln>
          <a:effectLst>
            <a:softEdge rad="112500"/>
          </a:effectLst>
        </p:spPr>
      </p:pic>
      <p:sp>
        <p:nvSpPr>
          <p:cNvPr id="8" name="Прямоугольник 7"/>
          <p:cNvSpPr/>
          <p:nvPr/>
        </p:nvSpPr>
        <p:spPr>
          <a:xfrm>
            <a:off x="2831637" y="4293096"/>
            <a:ext cx="6096000" cy="923330"/>
          </a:xfrm>
          <a:prstGeom prst="rect">
            <a:avLst/>
          </a:prstGeom>
        </p:spPr>
        <p:txBody>
          <a:bodyPr>
            <a:spAutoFit/>
          </a:bodyPr>
          <a:lstStyle/>
          <a:p>
            <a:pPr algn="just" fontAlgn="base"/>
            <a:r>
              <a:rPr lang="kk-KZ" b="1" dirty="0" smtClean="0">
                <a:solidFill>
                  <a:schemeClr val="accent2">
                    <a:lumMod val="50000"/>
                  </a:schemeClr>
                </a:solidFill>
                <a:latin typeface="Times New Roman" pitchFamily="18" charset="0"/>
                <a:cs typeface="Times New Roman" pitchFamily="18" charset="0"/>
              </a:rPr>
              <a:t>Н</a:t>
            </a:r>
            <a:r>
              <a:rPr lang="ru-RU" b="1" dirty="0" err="1" smtClean="0">
                <a:solidFill>
                  <a:schemeClr val="accent2">
                    <a:lumMod val="50000"/>
                  </a:schemeClr>
                </a:solidFill>
                <a:latin typeface="Times New Roman" pitchFamily="18" charset="0"/>
                <a:cs typeface="Times New Roman" pitchFamily="18" charset="0"/>
              </a:rPr>
              <a:t>есущая</a:t>
            </a:r>
            <a:r>
              <a:rPr lang="ru-RU" b="1" dirty="0" smtClean="0">
                <a:solidFill>
                  <a:schemeClr val="accent2">
                    <a:lumMod val="50000"/>
                  </a:schemeClr>
                </a:solidFill>
                <a:latin typeface="Times New Roman" pitchFamily="18" charset="0"/>
                <a:cs typeface="Times New Roman" pitchFamily="18" charset="0"/>
              </a:rPr>
              <a:t> частота: 38 кГц;</a:t>
            </a:r>
          </a:p>
          <a:p>
            <a:pPr fontAlgn="base"/>
            <a:r>
              <a:rPr lang="ru-RU" b="1" dirty="0" smtClean="0">
                <a:solidFill>
                  <a:schemeClr val="accent2">
                    <a:lumMod val="50000"/>
                  </a:schemeClr>
                </a:solidFill>
                <a:latin typeface="Times New Roman" pitchFamily="18" charset="0"/>
                <a:cs typeface="Times New Roman" pitchFamily="18" charset="0"/>
              </a:rPr>
              <a:t>напряжение питания: 2,7 — 5,5 В;</a:t>
            </a:r>
          </a:p>
          <a:p>
            <a:pPr fontAlgn="base"/>
            <a:r>
              <a:rPr lang="ru-RU" b="1" dirty="0" smtClean="0">
                <a:solidFill>
                  <a:schemeClr val="accent2">
                    <a:lumMod val="50000"/>
                  </a:schemeClr>
                </a:solidFill>
                <a:latin typeface="Times New Roman" pitchFamily="18" charset="0"/>
                <a:cs typeface="Times New Roman" pitchFamily="18" charset="0"/>
              </a:rPr>
              <a:t>потребляемый ток: 50 мкА.</a:t>
            </a:r>
            <a:endParaRPr lang="ru-RU" b="1" dirty="0">
              <a:solidFill>
                <a:schemeClr val="accent2">
                  <a:lumMod val="50000"/>
                </a:schemeClr>
              </a:solidFill>
              <a:latin typeface="Times New Roman" pitchFamily="18" charset="0"/>
              <a:cs typeface="Times New Roman" pitchFamily="18" charset="0"/>
            </a:endParaRPr>
          </a:p>
        </p:txBody>
      </p:sp>
      <p:sp>
        <p:nvSpPr>
          <p:cNvPr id="9" name="Прямоугольник 8"/>
          <p:cNvSpPr/>
          <p:nvPr/>
        </p:nvSpPr>
        <p:spPr>
          <a:xfrm>
            <a:off x="431371" y="5373217"/>
            <a:ext cx="9217024" cy="1200329"/>
          </a:xfrm>
          <a:prstGeom prst="rect">
            <a:avLst/>
          </a:prstGeom>
        </p:spPr>
        <p:txBody>
          <a:bodyPr wrap="square">
            <a:spAutoFit/>
          </a:bodyPr>
          <a:lstStyle/>
          <a:p>
            <a:pPr fontAlgn="base"/>
            <a:endParaRPr lang="ru-RU" b="1" dirty="0" smtClean="0">
              <a:solidFill>
                <a:schemeClr val="accent2">
                  <a:lumMod val="50000"/>
                </a:schemeClr>
              </a:solidFill>
              <a:latin typeface="Times New Roman" pitchFamily="18" charset="0"/>
              <a:cs typeface="Times New Roman" pitchFamily="18" charset="0"/>
            </a:endParaRPr>
          </a:p>
          <a:p>
            <a:pPr fontAlgn="base"/>
            <a:r>
              <a:rPr lang="ru-RU" b="1" dirty="0" smtClean="0">
                <a:solidFill>
                  <a:schemeClr val="accent2">
                    <a:lumMod val="50000"/>
                  </a:schemeClr>
                </a:solidFill>
                <a:latin typeface="Times New Roman" pitchFamily="18" charset="0"/>
                <a:cs typeface="Times New Roman" pitchFamily="18" charset="0"/>
              </a:rPr>
              <a:t>слева — выход на контроллер,</a:t>
            </a:r>
          </a:p>
          <a:p>
            <a:pPr fontAlgn="base"/>
            <a:r>
              <a:rPr lang="ru-RU" b="1" dirty="0" smtClean="0">
                <a:solidFill>
                  <a:schemeClr val="accent2">
                    <a:lumMod val="50000"/>
                  </a:schemeClr>
                </a:solidFill>
                <a:latin typeface="Times New Roman" pitchFamily="18" charset="0"/>
                <a:cs typeface="Times New Roman" pitchFamily="18" charset="0"/>
              </a:rPr>
              <a:t>по центру — отрицательный контакт питания (земля),</a:t>
            </a:r>
          </a:p>
          <a:p>
            <a:pPr fontAlgn="base"/>
            <a:r>
              <a:rPr lang="ru-RU" b="1" dirty="0" smtClean="0">
                <a:solidFill>
                  <a:schemeClr val="accent2">
                    <a:lumMod val="50000"/>
                  </a:schemeClr>
                </a:solidFill>
                <a:latin typeface="Times New Roman" pitchFamily="18" charset="0"/>
                <a:cs typeface="Times New Roman" pitchFamily="18" charset="0"/>
              </a:rPr>
              <a:t>справа — положительный контакт питания (2.7 — 5.5В).</a:t>
            </a:r>
            <a:endParaRPr lang="ru-RU" b="1" dirty="0">
              <a:solidFill>
                <a:schemeClr val="accent2">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1001033518"/>
      </p:ext>
    </p:extLst>
  </p:cSld>
  <p:clrMapOvr>
    <a:masterClrMapping/>
  </p:clrMapOvr>
  <p:transition>
    <p:circl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static-eu.insales.ru/images/products/1/2029/141264877/1174.jpg"/>
          <p:cNvPicPr>
            <a:picLocks noChangeAspect="1" noChangeArrowheads="1"/>
          </p:cNvPicPr>
          <p:nvPr/>
        </p:nvPicPr>
        <p:blipFill>
          <a:blip r:embed="rId2" cstate="print"/>
          <a:srcRect/>
          <a:stretch>
            <a:fillRect/>
          </a:stretch>
        </p:blipFill>
        <p:spPr bwMode="auto">
          <a:xfrm>
            <a:off x="335360" y="1772816"/>
            <a:ext cx="4943872" cy="3707904"/>
          </a:xfrm>
          <a:prstGeom prst="rect">
            <a:avLst/>
          </a:prstGeom>
          <a:ln>
            <a:noFill/>
          </a:ln>
          <a:effectLst>
            <a:softEdge rad="112500"/>
          </a:effectLst>
        </p:spPr>
      </p:pic>
      <p:sp>
        <p:nvSpPr>
          <p:cNvPr id="5" name="Заголовок 4"/>
          <p:cNvSpPr>
            <a:spLocks noGrp="1"/>
          </p:cNvSpPr>
          <p:nvPr>
            <p:ph type="title"/>
          </p:nvPr>
        </p:nvSpPr>
        <p:spPr>
          <a:xfrm>
            <a:off x="5327915" y="1052736"/>
            <a:ext cx="6528725" cy="1296144"/>
          </a:xfrm>
        </p:spPr>
        <p:txBody>
          <a:bodyPr>
            <a:noAutofit/>
          </a:bodyPr>
          <a:lstStyle/>
          <a:p>
            <a:r>
              <a:rPr lang="en-US" sz="2000" dirty="0" smtClean="0">
                <a:solidFill>
                  <a:schemeClr val="accent2">
                    <a:lumMod val="50000"/>
                  </a:schemeClr>
                </a:solidFill>
                <a:latin typeface="Times New Roman" pitchFamily="18" charset="0"/>
                <a:cs typeface="Times New Roman" pitchFamily="18" charset="0"/>
              </a:rPr>
              <a:t>- </a:t>
            </a:r>
            <a:r>
              <a:rPr lang="kk-KZ" sz="2000" dirty="0" smtClean="0">
                <a:solidFill>
                  <a:schemeClr val="accent2">
                    <a:lumMod val="50000"/>
                  </a:schemeClr>
                </a:solidFill>
                <a:latin typeface="Times New Roman" pitchFamily="18" charset="0"/>
                <a:cs typeface="Times New Roman" pitchFamily="18" charset="0"/>
              </a:rPr>
              <a:t>Выход сигнала</a:t>
            </a:r>
            <a:br>
              <a:rPr lang="kk-KZ" sz="2000" dirty="0" smtClean="0">
                <a:solidFill>
                  <a:schemeClr val="accent2">
                    <a:lumMod val="50000"/>
                  </a:schemeClr>
                </a:solidFill>
                <a:latin typeface="Times New Roman" pitchFamily="18" charset="0"/>
                <a:cs typeface="Times New Roman" pitchFamily="18" charset="0"/>
              </a:rPr>
            </a:br>
            <a:r>
              <a:rPr lang="kk-KZ" sz="2000" dirty="0" smtClean="0">
                <a:solidFill>
                  <a:schemeClr val="accent2">
                    <a:lumMod val="50000"/>
                  </a:schemeClr>
                </a:solidFill>
                <a:latin typeface="Times New Roman" pitchFamily="18" charset="0"/>
                <a:cs typeface="Times New Roman" pitchFamily="18" charset="0"/>
              </a:rPr>
              <a:t>-5В</a:t>
            </a:r>
            <a:br>
              <a:rPr lang="kk-KZ" sz="2000" dirty="0" smtClean="0">
                <a:solidFill>
                  <a:schemeClr val="accent2">
                    <a:lumMod val="50000"/>
                  </a:schemeClr>
                </a:solidFill>
                <a:latin typeface="Times New Roman" pitchFamily="18" charset="0"/>
                <a:cs typeface="Times New Roman" pitchFamily="18" charset="0"/>
              </a:rPr>
            </a:br>
            <a:r>
              <a:rPr lang="kk-KZ" sz="2000" dirty="0" smtClean="0">
                <a:solidFill>
                  <a:schemeClr val="accent2">
                    <a:lumMod val="50000"/>
                  </a:schemeClr>
                </a:solidFill>
                <a:latin typeface="Times New Roman" pitchFamily="18" charset="0"/>
                <a:cs typeface="Times New Roman" pitchFamily="18" charset="0"/>
              </a:rPr>
              <a:t>-Земля</a:t>
            </a:r>
            <a:r>
              <a:rPr lang="en-US" sz="2000" dirty="0" smtClean="0">
                <a:solidFill>
                  <a:schemeClr val="accent2">
                    <a:lumMod val="50000"/>
                  </a:schemeClr>
                </a:solidFill>
                <a:latin typeface="Times New Roman" pitchFamily="18" charset="0"/>
                <a:cs typeface="Times New Roman" pitchFamily="18" charset="0"/>
              </a:rPr>
              <a:t> </a:t>
            </a:r>
            <a:endParaRPr lang="ru-RU" sz="2000" dirty="0">
              <a:solidFill>
                <a:schemeClr val="accent2">
                  <a:lumMod val="50000"/>
                </a:schemeClr>
              </a:solidFill>
              <a:latin typeface="Times New Roman" pitchFamily="18" charset="0"/>
              <a:cs typeface="Times New Roman" pitchFamily="18" charset="0"/>
            </a:endParaRPr>
          </a:p>
        </p:txBody>
      </p:sp>
      <p:sp>
        <p:nvSpPr>
          <p:cNvPr id="6" name="Прямоугольник 5"/>
          <p:cNvSpPr/>
          <p:nvPr/>
        </p:nvSpPr>
        <p:spPr>
          <a:xfrm>
            <a:off x="4943873" y="260649"/>
            <a:ext cx="4541693" cy="584775"/>
          </a:xfrm>
          <a:prstGeom prst="rect">
            <a:avLst/>
          </a:prstGeom>
        </p:spPr>
        <p:txBody>
          <a:bodyPr wrap="none">
            <a:spAutoFit/>
          </a:bodyPr>
          <a:lstStyle/>
          <a:p>
            <a:r>
              <a:rPr lang="ru-RU" sz="3200" b="1" dirty="0" smtClean="0">
                <a:solidFill>
                  <a:schemeClr val="accent2">
                    <a:lumMod val="50000"/>
                  </a:schemeClr>
                </a:solidFill>
                <a:latin typeface="Times New Roman" pitchFamily="18" charset="0"/>
                <a:cs typeface="Times New Roman" pitchFamily="18" charset="0"/>
              </a:rPr>
              <a:t>Модуль </a:t>
            </a:r>
            <a:r>
              <a:rPr lang="ru-RU" sz="3200" b="1" dirty="0" err="1" smtClean="0">
                <a:solidFill>
                  <a:schemeClr val="accent2">
                    <a:lumMod val="50000"/>
                  </a:schemeClr>
                </a:solidFill>
                <a:latin typeface="Times New Roman" pitchFamily="18" charset="0"/>
                <a:cs typeface="Times New Roman" pitchFamily="18" charset="0"/>
              </a:rPr>
              <a:t>ИК-приемника</a:t>
            </a:r>
            <a:endParaRPr lang="ru-RU" sz="3200" b="1" dirty="0">
              <a:solidFill>
                <a:schemeClr val="accent2">
                  <a:lumMod val="50000"/>
                </a:schemeClr>
              </a:solidFill>
              <a:latin typeface="Times New Roman" pitchFamily="18" charset="0"/>
              <a:cs typeface="Times New Roman" pitchFamily="18" charset="0"/>
            </a:endParaRPr>
          </a:p>
        </p:txBody>
      </p:sp>
      <p:sp>
        <p:nvSpPr>
          <p:cNvPr id="7" name="Прямоугольник 6"/>
          <p:cNvSpPr/>
          <p:nvPr/>
        </p:nvSpPr>
        <p:spPr>
          <a:xfrm>
            <a:off x="5231904" y="3284984"/>
            <a:ext cx="6096000" cy="1323439"/>
          </a:xfrm>
          <a:prstGeom prst="rect">
            <a:avLst/>
          </a:prstGeom>
        </p:spPr>
        <p:txBody>
          <a:bodyPr wrap="square">
            <a:spAutoFit/>
          </a:bodyPr>
          <a:lstStyle/>
          <a:p>
            <a:r>
              <a:rPr lang="ru-RU" sz="2000" b="1" dirty="0" smtClean="0">
                <a:solidFill>
                  <a:schemeClr val="accent2">
                    <a:lumMod val="50000"/>
                  </a:schemeClr>
                </a:solidFill>
                <a:latin typeface="Times New Roman" pitchFamily="18" charset="0"/>
                <a:cs typeface="Times New Roman" pitchFamily="18" charset="0"/>
              </a:rPr>
              <a:t>Модуль ИК Приемника в связке и ИК пультом дистанционного управления позволит легко реализовать дистанционное управление платой </a:t>
            </a:r>
            <a:r>
              <a:rPr lang="ru-RU" sz="2000" b="1" dirty="0" err="1" smtClean="0">
                <a:solidFill>
                  <a:schemeClr val="accent2">
                    <a:lumMod val="50000"/>
                  </a:schemeClr>
                </a:solidFill>
                <a:latin typeface="Times New Roman" pitchFamily="18" charset="0"/>
                <a:cs typeface="Times New Roman" pitchFamily="18" charset="0"/>
              </a:rPr>
              <a:t>Arduino</a:t>
            </a:r>
            <a:r>
              <a:rPr lang="ru-RU" sz="2000" b="1" dirty="0" smtClean="0">
                <a:solidFill>
                  <a:schemeClr val="accent2">
                    <a:lumMod val="50000"/>
                  </a:schemeClr>
                </a:solidFill>
                <a:latin typeface="Times New Roman" pitchFamily="18" charset="0"/>
                <a:cs typeface="Times New Roman" pitchFamily="18" charset="0"/>
              </a:rPr>
              <a:t>.</a:t>
            </a:r>
            <a:endParaRPr lang="ru-RU" sz="2000" b="1" dirty="0">
              <a:solidFill>
                <a:schemeClr val="accent2">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2547215245"/>
      </p:ext>
    </p:extLst>
  </p:cSld>
  <p:clrMapOvr>
    <a:masterClrMapping/>
  </p:clrMapOvr>
  <p:transition>
    <p:cut/>
  </p:transition>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TotalTime>
  <Words>2348</Words>
  <Application>Microsoft Office PowerPoint</Application>
  <PresentationFormat>Произвольный</PresentationFormat>
  <Paragraphs>141</Paragraphs>
  <Slides>37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37</vt:i4>
      </vt:variant>
    </vt:vector>
  </HeadingPairs>
  <TitlesOfParts>
    <vt:vector size="38" baseType="lpstr">
      <vt:lpstr>Тема Office</vt:lpstr>
      <vt:lpstr>      Mega 2560 c USB кабелем </vt:lpstr>
      <vt:lpstr>Презентация PowerPoint</vt:lpstr>
      <vt:lpstr>Презентация PowerPoint</vt:lpstr>
      <vt:lpstr>Презентация PowerPoint</vt:lpstr>
      <vt:lpstr>Светодиоды </vt:lpstr>
      <vt:lpstr>F-M DUPONT WIRE ПРОВОДЫ</vt:lpstr>
      <vt:lpstr>Керамические конденсаторы</vt:lpstr>
      <vt:lpstr> Электролитический конденсатор</vt:lpstr>
      <vt:lpstr>Презентация PowerPoint</vt:lpstr>
      <vt:lpstr>Резистор</vt:lpstr>
      <vt:lpstr>Фоторезистор</vt:lpstr>
      <vt:lpstr>Термистор</vt:lpstr>
      <vt:lpstr>Сдвиговый регистр</vt:lpstr>
      <vt:lpstr>Цветовой код резистора</vt:lpstr>
      <vt:lpstr>      Модуль представляет собой стабилизатор постоянного напряжения. Имеет два выхода. Формирует одновременно два выходных фиксированных напряжения на каждом выходе по Вашему выбору. Для обозначения типа устройства используются наименования MB102 или MB-V2, на плате применяется маркировка 545043. Конструкция устройства обеспечивает легкую установку на макетную плату Arduino EIC-102 для монтажа без пайки или Arduino EIC-402. Размеры макетной платы 165 x 55 мм. Можно применить модуль питания Breadboard Power Supply MB102 для снабжения электропитанием прибора, который питается от USB порта. Стабилизацию напряжений выполняют две микросхемы, включенные последовательно: AMS1117-5.0 и AMS1117-3.3  Микросхемы имеют защиту от перегрузки по току и перегрева. При отключении стабилизатора 5 В стабилизатор 3,3 В прекращает работу. Для индикации включения на плате установлен светодиод, питающийся напряжением 5 В, там же имеется нажимной тумблер включения.  </vt:lpstr>
      <vt:lpstr>Блок питания 9V 1A, штекер 5.5-2.5 для портативной бытовой техники, которая имеет параметры питания - 9 вольт и не выше 1 ампер. Предназначен для бытовой техники со схожей характеристикой питания. Номинальном выходное напряжение    9 V Номинальная сила выходного тока    1000 мА</vt:lpstr>
      <vt:lpstr>Презентация PowerPoint</vt:lpstr>
      <vt:lpstr> 9 В разъем батареи с постоянным током</vt:lpstr>
      <vt:lpstr>Модуль GY – 521 </vt:lpstr>
      <vt:lpstr>Ультразуковой датчик</vt:lpstr>
      <vt:lpstr>Переключатель наклона</vt:lpstr>
      <vt:lpstr>Датчик уровня воды</vt:lpstr>
      <vt:lpstr>Микросхема  L293D</vt:lpstr>
      <vt:lpstr>Пассивный зуммер</vt:lpstr>
      <vt:lpstr>Шаговый двигатель</vt:lpstr>
      <vt:lpstr>LCD дисплей 1602</vt:lpstr>
      <vt:lpstr>Белая светодиодная лампа</vt:lpstr>
      <vt:lpstr>Униполярные шаговые двигатели имеют пять или шесть контактов для подключения и четыре электромагнитные катушки в корпусе (если быть более точными, то две катушки, разделенные на четыре). Центральные контакты катушек соединены вместе и используются для подачи питания на двигатель. Эти шаговые моторы называются униполярными, потому-что питание всегда подается на один из этих полюсов.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инфракрасный, дистанционный пульт</vt:lpstr>
      <vt:lpstr>- Выход сигнала -5В -Земля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Admin</dc:creator>
  <cp:lastModifiedBy>Балжан</cp:lastModifiedBy>
  <cp:revision>11</cp:revision>
  <dcterms:created xsi:type="dcterms:W3CDTF">2019-03-14T17:57:08Z</dcterms:created>
  <dcterms:modified xsi:type="dcterms:W3CDTF">2019-03-14T03:57:38Z</dcterms:modified>
</cp:coreProperties>
</file>